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58" r:id="rId9"/>
    <p:sldId id="260" r:id="rId10"/>
    <p:sldId id="257" r:id="rId11"/>
    <p:sldId id="259" r:id="rId12"/>
    <p:sldId id="261" r:id="rId13"/>
    <p:sldId id="262" r:id="rId14"/>
    <p:sldId id="263" r:id="rId15"/>
    <p:sldId id="264" r:id="rId16"/>
    <p:sldId id="265" r:id="rId17"/>
    <p:sldId id="268" r:id="rId18"/>
    <p:sldId id="272" r:id="rId19"/>
    <p:sldId id="270" r:id="rId20"/>
    <p:sldId id="273" r:id="rId21"/>
    <p:sldId id="274" r:id="rId22"/>
    <p:sldId id="275" r:id="rId23"/>
    <p:sldId id="269" r:id="rId24"/>
    <p:sldId id="271" r:id="rId25"/>
    <p:sldId id="266" r:id="rId26"/>
    <p:sldId id="277" r:id="rId27"/>
    <p:sldId id="267" r:id="rId28"/>
    <p:sldId id="276" r:id="rId29"/>
    <p:sldId id="278" r:id="rId30"/>
    <p:sldId id="279" r:id="rId31"/>
    <p:sldId id="280" r:id="rId32"/>
    <p:sldId id="289" r:id="rId33"/>
    <p:sldId id="290" r:id="rId34"/>
    <p:sldId id="296" r:id="rId35"/>
    <p:sldId id="297" r:id="rId36"/>
    <p:sldId id="292" r:id="rId37"/>
    <p:sldId id="293" r:id="rId38"/>
    <p:sldId id="294" r:id="rId39"/>
    <p:sldId id="298" r:id="rId40"/>
    <p:sldId id="295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5" name="Subtítu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1" name="Espaço Reservado para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EEFE9D1-61F9-4BCC-BB19-261E0B6ECF33}" type="datetimeFigureOut">
              <a:rPr lang="pt-BR" smtClean="0"/>
              <a:pPr/>
              <a:t>10/01/2015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3D86B27-1361-4113-A15F-0C32E5040D6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EFE9D1-61F9-4BCC-BB19-261E0B6ECF33}" type="datetimeFigureOut">
              <a:rPr lang="pt-BR" smtClean="0"/>
              <a:pPr/>
              <a:t>10/01/2015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86B27-1361-4113-A15F-0C32E5040D6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EEFE9D1-61F9-4BCC-BB19-261E0B6ECF33}" type="datetimeFigureOut">
              <a:rPr lang="pt-BR" smtClean="0"/>
              <a:pPr/>
              <a:t>10/01/2015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3D86B27-1361-4113-A15F-0C32E5040D6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EFE9D1-61F9-4BCC-BB19-261E0B6ECF33}" type="datetimeFigureOut">
              <a:rPr lang="pt-BR" smtClean="0"/>
              <a:pPr/>
              <a:t>10/01/2015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86B27-1361-4113-A15F-0C32E5040D6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EEFE9D1-61F9-4BCC-BB19-261E0B6ECF33}" type="datetimeFigureOut">
              <a:rPr lang="pt-BR" smtClean="0"/>
              <a:pPr/>
              <a:t>10/01/2015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3D86B27-1361-4113-A15F-0C32E5040D6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EFE9D1-61F9-4BCC-BB19-261E0B6ECF33}" type="datetimeFigureOut">
              <a:rPr lang="pt-BR" smtClean="0"/>
              <a:pPr/>
              <a:t>10/01/2015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86B27-1361-4113-A15F-0C32E5040D6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EFE9D1-61F9-4BCC-BB19-261E0B6ECF33}" type="datetimeFigureOut">
              <a:rPr lang="pt-BR" smtClean="0"/>
              <a:pPr/>
              <a:t>10/01/2015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86B27-1361-4113-A15F-0C32E5040D6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EFE9D1-61F9-4BCC-BB19-261E0B6ECF33}" type="datetimeFigureOut">
              <a:rPr lang="pt-BR" smtClean="0"/>
              <a:pPr/>
              <a:t>10/01/2015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86B27-1361-4113-A15F-0C32E5040D6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EEFE9D1-61F9-4BCC-BB19-261E0B6ECF33}" type="datetimeFigureOut">
              <a:rPr lang="pt-BR" smtClean="0"/>
              <a:pPr/>
              <a:t>10/01/2015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86B27-1361-4113-A15F-0C32E5040D6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EFE9D1-61F9-4BCC-BB19-261E0B6ECF33}" type="datetimeFigureOut">
              <a:rPr lang="pt-BR" smtClean="0"/>
              <a:pPr/>
              <a:t>10/01/2015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86B27-1361-4113-A15F-0C32E5040D6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EFE9D1-61F9-4BCC-BB19-261E0B6ECF33}" type="datetimeFigureOut">
              <a:rPr lang="pt-BR" smtClean="0"/>
              <a:pPr/>
              <a:t>10/01/2015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86B27-1361-4113-A15F-0C32E5040D6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Títu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7" name="Espaço Reservado para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EEFE9D1-61F9-4BCC-BB19-261E0B6ECF33}" type="datetimeFigureOut">
              <a:rPr lang="pt-BR" smtClean="0"/>
              <a:pPr/>
              <a:t>10/01/2015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3D86B27-1361-4113-A15F-0C32E5040D6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../../Medicina/Homeopatia/Hepatite/HIST&#211;RIA%20ESTRANHA.wmv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omenagem%20Dra.%20Marlene.wmv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INO%20&#192;%20BEZERRA%20DE%20MENEZES%20%20%20legendado.wmv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03848" y="548680"/>
            <a:ext cx="5544616" cy="1959448"/>
          </a:xfrm>
        </p:spPr>
        <p:txBody>
          <a:bodyPr/>
          <a:lstStyle/>
          <a:p>
            <a:pPr algn="ctr"/>
            <a:r>
              <a:rPr lang="pt-BR" sz="2800" dirty="0" smtClean="0"/>
              <a:t>ROMPENDO COM A </a:t>
            </a:r>
            <a:r>
              <a:rPr lang="pt-BR" sz="6600" dirty="0" smtClean="0"/>
              <a:t>DEPRESSÃO</a:t>
            </a:r>
            <a:br>
              <a:rPr lang="pt-BR" sz="6600" dirty="0" smtClean="0"/>
            </a:br>
            <a:r>
              <a:rPr lang="pt-BR" sz="3200" dirty="0" smtClean="0"/>
              <a:t>O RESGATE DO CUIDADO INTEGRAL DO SER</a:t>
            </a:r>
            <a:endParaRPr lang="pt-BR" sz="6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91880" y="5799559"/>
            <a:ext cx="5114778" cy="797793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pt-BR" sz="3500" dirty="0" smtClean="0"/>
              <a:t>DOMINGOS VAZ DO CABO</a:t>
            </a:r>
          </a:p>
          <a:p>
            <a:pPr algn="ctr"/>
            <a:r>
              <a:rPr lang="pt-BR" sz="3500" dirty="0" smtClean="0"/>
              <a:t>CELV – AME-Carioca</a:t>
            </a:r>
            <a:endParaRPr lang="pt-BR" dirty="0"/>
          </a:p>
        </p:txBody>
      </p:sp>
      <p:pic>
        <p:nvPicPr>
          <p:cNvPr id="151554" name="Picture 2" descr="http://blog.clinipam.com.br/wp-content/uploads/2013/01/sintomas_da_depress%C3%A3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636912"/>
            <a:ext cx="3779912" cy="2867520"/>
          </a:xfrm>
          <a:prstGeom prst="rect">
            <a:avLst/>
          </a:prstGeom>
          <a:noFill/>
        </p:spPr>
      </p:pic>
      <p:pic>
        <p:nvPicPr>
          <p:cNvPr id="1026" name="Picture 2" descr="A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91" y="2780928"/>
            <a:ext cx="2112169" cy="211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1.bp.blogspot.com/-vQytS8-Rd4I/TV3MOMXxzZI/AAAAAAAAAHc/pR5wtwc1A9c/s1600/Luz%2Bem%2BMeio%2Ba%2BEscurid%25C3%25A3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644912"/>
            <a:ext cx="3812692" cy="285951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EPIDEMIOLOGIA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7239000" cy="4846320"/>
          </a:xfrm>
        </p:spPr>
        <p:txBody>
          <a:bodyPr>
            <a:normAutofit fontScale="92500" lnSpcReduction="10000"/>
          </a:bodyPr>
          <a:lstStyle/>
          <a:p>
            <a:r>
              <a:rPr lang="pt-BR" sz="1900" dirty="0" smtClean="0"/>
              <a:t>50 % das pessoas terão , em algum momento da vida , uma ou mais alterações classificadas com diagnóstico psiquiátrico.</a:t>
            </a:r>
          </a:p>
          <a:p>
            <a:r>
              <a:rPr lang="pt-BR" sz="1900" b="1" u="sng" dirty="0" smtClean="0"/>
              <a:t>Prevalência de depressão no Brasil </a:t>
            </a:r>
            <a:r>
              <a:rPr lang="pt-BR" sz="1900" dirty="0" smtClean="0"/>
              <a:t>:</a:t>
            </a:r>
          </a:p>
          <a:p>
            <a:pPr marL="273050" indent="-11113">
              <a:buNone/>
            </a:pPr>
            <a:r>
              <a:rPr lang="pt-BR" sz="1900" dirty="0" smtClean="0"/>
              <a:t>5,8% em um ano </a:t>
            </a:r>
          </a:p>
          <a:p>
            <a:pPr marL="273050" indent="-11113">
              <a:buNone/>
            </a:pPr>
            <a:r>
              <a:rPr lang="pt-BR" sz="1900" dirty="0" smtClean="0"/>
              <a:t>12,6 % ao longo da vida</a:t>
            </a:r>
          </a:p>
          <a:p>
            <a:pPr marL="273050" indent="-11113">
              <a:buNone/>
            </a:pPr>
            <a:r>
              <a:rPr lang="pt-BR" sz="1900" dirty="0" smtClean="0"/>
              <a:t>&lt; 3 % em São Paulo e Brasília</a:t>
            </a:r>
          </a:p>
          <a:p>
            <a:pPr marL="273050" indent="-11113">
              <a:buNone/>
            </a:pPr>
            <a:r>
              <a:rPr lang="pt-BR" sz="1900" dirty="0" smtClean="0"/>
              <a:t>10 % em Porto Alegre </a:t>
            </a:r>
          </a:p>
          <a:p>
            <a:r>
              <a:rPr lang="pt-BR" sz="1900" dirty="0" smtClean="0"/>
              <a:t>Dos </a:t>
            </a:r>
            <a:r>
              <a:rPr lang="pt-BR" sz="1900" dirty="0"/>
              <a:t>pacientes assistidos em ambulatórios gerais, 10% a 25% são portadores </a:t>
            </a:r>
            <a:r>
              <a:rPr lang="pt-BR" sz="1900" dirty="0" smtClean="0"/>
              <a:t>depressão, </a:t>
            </a:r>
            <a:r>
              <a:rPr lang="pt-BR" sz="1900" dirty="0"/>
              <a:t>representando a segunda causa de </a:t>
            </a:r>
            <a:r>
              <a:rPr lang="pt-BR" sz="1900" dirty="0" smtClean="0"/>
              <a:t>consulta.</a:t>
            </a:r>
            <a:endParaRPr lang="pt-BR" sz="1900" dirty="0"/>
          </a:p>
          <a:p>
            <a:r>
              <a:rPr lang="pt-BR" sz="1900" dirty="0" smtClean="0"/>
              <a:t>Associação com o cromossoma 11 – porém hoje se fala mais em interação poligênica.</a:t>
            </a:r>
            <a:endParaRPr lang="pt-BR" sz="1900" dirty="0"/>
          </a:p>
          <a:p>
            <a:r>
              <a:rPr lang="pt-BR" sz="1900" dirty="0"/>
              <a:t>A depressão ocupa o segundo lugar entre as doenças mais incapacitantes nos países </a:t>
            </a:r>
            <a:r>
              <a:rPr lang="pt-BR" sz="1900" dirty="0" smtClean="0"/>
              <a:t>ocidentais.</a:t>
            </a:r>
          </a:p>
          <a:p>
            <a:r>
              <a:rPr lang="pt-BR" sz="1900" dirty="0" smtClean="0"/>
              <a:t>10 a 15% dos deprimidos se suicidará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6146" name="Picture 2" descr="http://lh5.ggpht.com/_STDVFQGESJI/TaEI1UCiCaI/AAAAAAAACQ4/DFHQr8YKMUY/Statistics-About-Heart-Disease%5B3%5D.jpg?imgmax=8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569" y="404664"/>
            <a:ext cx="1807017" cy="119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5711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Associação com condições crônicas de saúde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7239000" cy="4846320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Doenças crônicas podem ser a causa da depressão ou agravá-la .</a:t>
            </a:r>
          </a:p>
          <a:p>
            <a:endParaRPr lang="pt-BR" dirty="0" smtClean="0"/>
          </a:p>
          <a:p>
            <a:r>
              <a:rPr lang="pt-BR" dirty="0" smtClean="0"/>
              <a:t>Dificulta o auto cuidado e tem pior desfecho dos eventos como AVC , IAM e DM .</a:t>
            </a:r>
          </a:p>
          <a:p>
            <a:endParaRPr lang="pt-BR" dirty="0" smtClean="0"/>
          </a:p>
          <a:p>
            <a:r>
              <a:rPr lang="pt-BR" dirty="0" smtClean="0"/>
              <a:t>Pode ser desencadeada pelo uso de medicação crônica : benzodiazepínicos, betabloqueadores, esteroides..)</a:t>
            </a:r>
          </a:p>
          <a:p>
            <a:endParaRPr lang="pt-BR" dirty="0" smtClean="0"/>
          </a:p>
          <a:p>
            <a:r>
              <a:rPr lang="pt-BR" dirty="0" smtClean="0"/>
              <a:t>Pode fazer parte do quadro clinico da própria doença: (hipotireoidismo , </a:t>
            </a:r>
            <a:r>
              <a:rPr lang="pt-BR" dirty="0" err="1" smtClean="0"/>
              <a:t>Dç</a:t>
            </a:r>
            <a:r>
              <a:rPr lang="pt-BR" dirty="0" smtClean="0"/>
              <a:t> de Parkinson , </a:t>
            </a:r>
            <a:r>
              <a:rPr lang="pt-BR" dirty="0" err="1" smtClean="0"/>
              <a:t>Lupus</a:t>
            </a:r>
            <a:r>
              <a:rPr lang="pt-BR" dirty="0" smtClean="0"/>
              <a:t> eritematoso sistêmico ...)</a:t>
            </a:r>
          </a:p>
          <a:p>
            <a:endParaRPr lang="pt-BR" dirty="0" smtClean="0"/>
          </a:p>
          <a:p>
            <a:r>
              <a:rPr lang="pt-BR" dirty="0" smtClean="0"/>
              <a:t>ABORDAGEM: Pode justificar tratamento medicamentoso mesmo para sintomas leves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/>
          <a:lstStyle/>
          <a:p>
            <a:pPr algn="ctr"/>
            <a:r>
              <a:rPr lang="pt-BR" dirty="0" smtClean="0"/>
              <a:t>suspeita diagnóstica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pt-BR" dirty="0" smtClean="0"/>
          </a:p>
          <a:p>
            <a:pPr marL="514350" indent="-514350">
              <a:buAutoNum type="arabicParenR"/>
            </a:pPr>
            <a:r>
              <a:rPr lang="pt-BR" dirty="0" smtClean="0"/>
              <a:t>QUADRO SUGESTIVO ( tristeza ou falta de esperança)</a:t>
            </a:r>
          </a:p>
          <a:p>
            <a:pPr marL="514350" indent="-514350">
              <a:buAutoNum type="arabicParenR"/>
            </a:pPr>
            <a:r>
              <a:rPr lang="pt-BR" dirty="0" smtClean="0"/>
              <a:t>QUADRO NÃO ESPECÍFICO ( cansaço , perda de libido)</a:t>
            </a:r>
          </a:p>
          <a:p>
            <a:pPr marL="514350" indent="-514350">
              <a:buAutoNum type="arabicParenR"/>
            </a:pPr>
            <a:r>
              <a:rPr lang="pt-BR" dirty="0" smtClean="0"/>
              <a:t>FATORES DE RISCO :</a:t>
            </a:r>
          </a:p>
          <a:p>
            <a:pPr marL="514350" indent="-514350">
              <a:buNone/>
            </a:pPr>
            <a:endParaRPr lang="pt-BR" dirty="0" smtClean="0"/>
          </a:p>
          <a:p>
            <a:pPr marL="514350" indent="-514350">
              <a:buNone/>
            </a:pPr>
            <a:r>
              <a:rPr lang="pt-BR" dirty="0" err="1" smtClean="0"/>
              <a:t>Dç</a:t>
            </a:r>
            <a:r>
              <a:rPr lang="pt-BR" dirty="0" smtClean="0"/>
              <a:t> crônica (</a:t>
            </a:r>
            <a:r>
              <a:rPr lang="pt-BR" dirty="0" err="1" smtClean="0"/>
              <a:t>Dm</a:t>
            </a:r>
            <a:r>
              <a:rPr lang="pt-BR" dirty="0" smtClean="0"/>
              <a:t>, CA)</a:t>
            </a:r>
          </a:p>
          <a:p>
            <a:pPr marL="514350" indent="-514350">
              <a:buNone/>
            </a:pPr>
            <a:r>
              <a:rPr lang="pt-BR" dirty="0" err="1" smtClean="0"/>
              <a:t>Dç</a:t>
            </a:r>
            <a:r>
              <a:rPr lang="pt-BR" dirty="0" smtClean="0"/>
              <a:t> aguda (AVC , IAM)</a:t>
            </a:r>
          </a:p>
          <a:p>
            <a:pPr marL="514350" indent="-514350">
              <a:buNone/>
            </a:pPr>
            <a:r>
              <a:rPr lang="pt-BR" dirty="0" err="1" smtClean="0"/>
              <a:t>Puerpério</a:t>
            </a:r>
            <a:endParaRPr lang="pt-BR" dirty="0" smtClean="0"/>
          </a:p>
          <a:p>
            <a:pPr marL="514350" indent="-514350">
              <a:buNone/>
            </a:pPr>
            <a:r>
              <a:rPr lang="pt-BR" dirty="0" smtClean="0"/>
              <a:t>Estressor social</a:t>
            </a:r>
          </a:p>
          <a:p>
            <a:pPr marL="514350" indent="-514350">
              <a:buNone/>
            </a:pPr>
            <a:r>
              <a:rPr lang="pt-BR" dirty="0" smtClean="0"/>
              <a:t>Álcool e drogas</a:t>
            </a:r>
          </a:p>
          <a:p>
            <a:pPr marL="514350" indent="-514350">
              <a:buNone/>
            </a:pPr>
            <a:r>
              <a:rPr lang="pt-BR" dirty="0" smtClean="0"/>
              <a:t>Idade avançada</a:t>
            </a:r>
          </a:p>
          <a:p>
            <a:pPr marL="514350" indent="-514350">
              <a:buNone/>
            </a:pPr>
            <a:r>
              <a:rPr lang="pt-BR" dirty="0" smtClean="0"/>
              <a:t>História familiar</a:t>
            </a:r>
          </a:p>
          <a:p>
            <a:pPr marL="514350" indent="-514350">
              <a:buNone/>
            </a:pPr>
            <a:r>
              <a:rPr lang="pt-BR" dirty="0" smtClean="0"/>
              <a:t>Episódio prévio </a:t>
            </a:r>
            <a:endParaRPr lang="pt-BR" dirty="0"/>
          </a:p>
        </p:txBody>
      </p:sp>
      <p:sp>
        <p:nvSpPr>
          <p:cNvPr id="4" name="Chave esquerda 3"/>
          <p:cNvSpPr/>
          <p:nvPr/>
        </p:nvSpPr>
        <p:spPr>
          <a:xfrm>
            <a:off x="179512" y="3140968"/>
            <a:ext cx="395536" cy="27363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Rastreio - perguntas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28800"/>
            <a:ext cx="7239000" cy="4846320"/>
          </a:xfrm>
        </p:spPr>
        <p:txBody>
          <a:bodyPr>
            <a:normAutofit/>
          </a:bodyPr>
          <a:lstStyle/>
          <a:p>
            <a:pPr>
              <a:buNone/>
            </a:pPr>
            <a:endParaRPr lang="pt-BR" sz="2000" dirty="0" smtClean="0"/>
          </a:p>
          <a:p>
            <a:pPr>
              <a:buNone/>
            </a:pPr>
            <a:r>
              <a:rPr lang="pt-BR" sz="2000" u="sng" dirty="0" smtClean="0"/>
              <a:t>DURANTE O ÚLTIMO MÊS VOCÊ SE SENTIU INCOMODADO </a:t>
            </a:r>
            <a:r>
              <a:rPr lang="pt-BR" sz="2000" dirty="0" smtClean="0"/>
              <a:t>:</a:t>
            </a:r>
          </a:p>
          <a:p>
            <a:pPr>
              <a:buNone/>
            </a:pPr>
            <a:endParaRPr lang="pt-BR" dirty="0" smtClean="0"/>
          </a:p>
          <a:p>
            <a:pPr marL="514350" indent="-514350">
              <a:buAutoNum type="arabicParenR"/>
            </a:pPr>
            <a:r>
              <a:rPr lang="pt-BR" dirty="0" smtClean="0"/>
              <a:t>POR ESTAR PRA BAIXO , DEPRIMIDO OU SEM ESPERANÇA?</a:t>
            </a:r>
          </a:p>
          <a:p>
            <a:pPr marL="514350" indent="-514350">
              <a:buAutoNum type="arabicParenR"/>
            </a:pPr>
            <a:r>
              <a:rPr lang="pt-BR" dirty="0" smtClean="0"/>
              <a:t>POR TER POUCO INTERESSE OU PRAZER EM FAZER AS COISAS ? </a:t>
            </a:r>
            <a:r>
              <a:rPr lang="pt-BR" dirty="0" smtClean="0">
                <a:solidFill>
                  <a:srgbClr val="7030A0"/>
                </a:solidFill>
              </a:rPr>
              <a:t>( S 96%  E 67% )</a:t>
            </a:r>
          </a:p>
          <a:p>
            <a:pPr marL="514350" indent="-514350">
              <a:buAutoNum type="arabicParenR"/>
            </a:pPr>
            <a:endParaRPr lang="pt-BR" dirty="0" smtClean="0"/>
          </a:p>
          <a:p>
            <a:pPr marL="514350" indent="-514350">
              <a:buAutoNum type="arabicParenR"/>
            </a:pPr>
            <a:endParaRPr lang="pt-BR" dirty="0" smtClean="0"/>
          </a:p>
          <a:p>
            <a:pPr marL="514350" indent="-514350">
              <a:buAutoNum type="arabicParenR"/>
            </a:pPr>
            <a:r>
              <a:rPr lang="pt-BR" dirty="0" smtClean="0"/>
              <a:t>ISSO É ALGO A RESPEITO DO QUAL VOC</a:t>
            </a:r>
            <a:r>
              <a:rPr lang="pt-BR" dirty="0"/>
              <a:t>Ê</a:t>
            </a:r>
            <a:r>
              <a:rPr lang="pt-BR" dirty="0" smtClean="0"/>
              <a:t> GOSTARIA DE AJUDA?  </a:t>
            </a:r>
            <a:r>
              <a:rPr lang="pt-BR" dirty="0" smtClean="0">
                <a:solidFill>
                  <a:srgbClr val="7030A0"/>
                </a:solidFill>
              </a:rPr>
              <a:t>( E 89%)</a:t>
            </a:r>
          </a:p>
          <a:p>
            <a:pPr marL="514350" indent="-514350">
              <a:buNone/>
            </a:pPr>
            <a:endParaRPr lang="pt-BR" dirty="0"/>
          </a:p>
        </p:txBody>
      </p:sp>
      <p:sp>
        <p:nvSpPr>
          <p:cNvPr id="4" name="Seta para baixo 3"/>
          <p:cNvSpPr/>
          <p:nvPr/>
        </p:nvSpPr>
        <p:spPr>
          <a:xfrm>
            <a:off x="3707904" y="4725144"/>
            <a:ext cx="57606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7239000" cy="1143000"/>
          </a:xfrm>
        </p:spPr>
        <p:txBody>
          <a:bodyPr/>
          <a:lstStyle/>
          <a:p>
            <a:pPr algn="ctr"/>
            <a:r>
              <a:rPr lang="pt-BR" dirty="0" smtClean="0"/>
              <a:t>CRITÉRIOS DIAGNÓSTICOS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539552" y="2780928"/>
            <a:ext cx="7239000" cy="1387536"/>
          </a:xfrm>
          <a:ln w="57150">
            <a:solidFill>
              <a:srgbClr val="FF0000"/>
            </a:solidFill>
          </a:ln>
        </p:spPr>
        <p:txBody>
          <a:bodyPr/>
          <a:lstStyle/>
          <a:p>
            <a:pPr algn="ctr">
              <a:buNone/>
            </a:pPr>
            <a:r>
              <a:rPr lang="pt-BR" dirty="0" smtClean="0"/>
              <a:t>Os sintomas devem estar presentes por </a:t>
            </a:r>
            <a:r>
              <a:rPr lang="pt-BR" b="1" u="sng" dirty="0" smtClean="0"/>
              <a:t>pelo menos 2 semanas</a:t>
            </a:r>
            <a:r>
              <a:rPr lang="pt-BR" dirty="0" smtClean="0"/>
              <a:t> para caracterizarem episódio depressivo 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411962"/>
              </p:ext>
            </p:extLst>
          </p:nvPr>
        </p:nvGraphicFramePr>
        <p:xfrm>
          <a:off x="395536" y="404664"/>
          <a:ext cx="8280920" cy="586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QUESTÃO</a:t>
                      </a:r>
                      <a:r>
                        <a:rPr lang="pt-BR" baseline="0" dirty="0" smtClean="0"/>
                        <a:t> SUGERIDA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CRITÉRIO PARA PONTUAR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1) Tem</a:t>
                      </a:r>
                      <a:r>
                        <a:rPr lang="pt-BR" baseline="0" dirty="0" smtClean="0"/>
                        <a:t> se sentido triste ?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Humor deprimido na maior parte do dia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2) Tem perdido interesse nas atividades diárias?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Diminuição importante do interesse ou do prazer em quase todas as atividades,</a:t>
                      </a:r>
                      <a:r>
                        <a:rPr lang="pt-BR" baseline="0" dirty="0" smtClean="0"/>
                        <a:t> a maior parte do ida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3) Tem tido dificuldade para dormir?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Insônia ou </a:t>
                      </a:r>
                      <a:r>
                        <a:rPr lang="pt-BR" dirty="0" err="1" smtClean="0"/>
                        <a:t>hipersonia</a:t>
                      </a: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4) Apetite ou peso mudou?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Mudança substancial no apetite  ou perda de peso não intencional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5) Tem tido menos energia?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Cansaço ou perda de energia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6) Tem estado mais inquieto ou mais parado?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Agitação ou retardo psicomotor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7) Tem tido dificuldade para</a:t>
                      </a:r>
                      <a:r>
                        <a:rPr lang="pt-BR" baseline="0" dirty="0" smtClean="0"/>
                        <a:t> se concentrar?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Diminuição da capacidade de se concentrar</a:t>
                      </a:r>
                      <a:r>
                        <a:rPr lang="pt-BR" baseline="0" dirty="0" smtClean="0"/>
                        <a:t> ou indecisão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8)Tem se sentido inútil  ou culpado</a:t>
                      </a:r>
                      <a:r>
                        <a:rPr lang="pt-BR" baseline="0" dirty="0" smtClean="0"/>
                        <a:t> por algo?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Sentimento de inutilidade ou de culpa excessiva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9) Já desejou não acordar na manhã seguinte?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Pensamentos recorrentes de morte ou suicídio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Classificação da gravidade 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847480"/>
              </p:ext>
            </p:extLst>
          </p:nvPr>
        </p:nvGraphicFramePr>
        <p:xfrm>
          <a:off x="539552" y="1844824"/>
          <a:ext cx="72390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Sintomas depressivos subliminares</a:t>
                      </a:r>
                    </a:p>
                    <a:p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="0" dirty="0" smtClean="0">
                          <a:solidFill>
                            <a:srgbClr val="002060"/>
                          </a:solidFill>
                        </a:rPr>
                        <a:t> &lt; 5 sintomas</a:t>
                      </a:r>
                      <a:endParaRPr lang="pt-BR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Episódios</a:t>
                      </a:r>
                      <a:r>
                        <a:rPr lang="pt-BR" b="1" baseline="0" dirty="0" smtClean="0"/>
                        <a:t> </a:t>
                      </a:r>
                      <a:r>
                        <a:rPr lang="pt-BR" b="1" dirty="0" smtClean="0"/>
                        <a:t>leve</a:t>
                      </a:r>
                      <a:endParaRPr lang="pt-BR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="0" dirty="0" smtClean="0">
                          <a:solidFill>
                            <a:srgbClr val="002060"/>
                          </a:solidFill>
                        </a:rPr>
                        <a:t>Pelo menos 5 , com </a:t>
                      </a:r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pequeno </a:t>
                      </a:r>
                      <a:r>
                        <a:rPr lang="pt-BR" b="0" dirty="0" smtClean="0">
                          <a:solidFill>
                            <a:srgbClr val="002060"/>
                          </a:solidFill>
                        </a:rPr>
                        <a:t>comprometimento funcional </a:t>
                      </a:r>
                    </a:p>
                    <a:p>
                      <a:endParaRPr lang="pt-BR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Episódio moderado</a:t>
                      </a:r>
                      <a:endParaRPr lang="pt-BR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="0" dirty="0" smtClean="0">
                          <a:solidFill>
                            <a:srgbClr val="002060"/>
                          </a:solidFill>
                        </a:rPr>
                        <a:t>Pelo menos 5 , comprometimento funcional </a:t>
                      </a:r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leve e grave</a:t>
                      </a:r>
                    </a:p>
                    <a:p>
                      <a:endParaRPr lang="pt-BR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Episódio grave</a:t>
                      </a:r>
                      <a:endParaRPr lang="pt-BR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="0" dirty="0" smtClean="0">
                          <a:solidFill>
                            <a:srgbClr val="002060"/>
                          </a:solidFill>
                        </a:rPr>
                        <a:t>A maioria</a:t>
                      </a:r>
                      <a:r>
                        <a:rPr lang="pt-BR" b="0" baseline="0" dirty="0" smtClean="0">
                          <a:solidFill>
                            <a:srgbClr val="002060"/>
                          </a:solidFill>
                        </a:rPr>
                        <a:t> dos sintomas estão presentes ; </a:t>
                      </a:r>
                      <a:r>
                        <a:rPr lang="pt-BR" b="1" baseline="0" dirty="0" smtClean="0">
                          <a:solidFill>
                            <a:srgbClr val="FF0000"/>
                          </a:solidFill>
                        </a:rPr>
                        <a:t>grande</a:t>
                      </a:r>
                      <a:r>
                        <a:rPr lang="pt-BR" b="0" baseline="0" dirty="0" smtClean="0">
                          <a:solidFill>
                            <a:srgbClr val="002060"/>
                          </a:solidFill>
                        </a:rPr>
                        <a:t> comprometimentos funcional ; com ou sem </a:t>
                      </a:r>
                      <a:r>
                        <a:rPr lang="pt-BR" b="1" baseline="0" dirty="0" smtClean="0">
                          <a:solidFill>
                            <a:srgbClr val="FF0000"/>
                          </a:solidFill>
                        </a:rPr>
                        <a:t>sintomas psicóticos</a:t>
                      </a:r>
                    </a:p>
                    <a:p>
                      <a:endParaRPr lang="pt-BR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239000" cy="1143000"/>
          </a:xfrm>
        </p:spPr>
        <p:txBody>
          <a:bodyPr/>
          <a:lstStyle/>
          <a:p>
            <a:r>
              <a:rPr lang="pt-BR" dirty="0" smtClean="0"/>
              <a:t>Abordagem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7239000" cy="4846320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Visitas mais frequentes dos ACS</a:t>
            </a:r>
          </a:p>
          <a:p>
            <a:endParaRPr lang="pt-BR" dirty="0" smtClean="0"/>
          </a:p>
          <a:p>
            <a:r>
              <a:rPr lang="pt-BR" dirty="0" smtClean="0"/>
              <a:t>Envolver familiares e cuidadores</a:t>
            </a:r>
          </a:p>
          <a:p>
            <a:endParaRPr lang="pt-BR" dirty="0" smtClean="0"/>
          </a:p>
          <a:p>
            <a:r>
              <a:rPr lang="pt-BR" dirty="0" smtClean="0"/>
              <a:t>Escuta que leve em conta a pessoa e não somente a doença (resgatar posição de sujeito, agente e protagonista)</a:t>
            </a:r>
          </a:p>
          <a:p>
            <a:endParaRPr lang="pt-BR" dirty="0" smtClean="0"/>
          </a:p>
          <a:p>
            <a:r>
              <a:rPr lang="pt-BR" dirty="0" smtClean="0"/>
              <a:t>Assegurar privacidade de informações</a:t>
            </a:r>
          </a:p>
          <a:p>
            <a:endParaRPr lang="pt-BR" dirty="0" smtClean="0"/>
          </a:p>
          <a:p>
            <a:r>
              <a:rPr lang="pt-BR" dirty="0" smtClean="0"/>
              <a:t>Fornecer informações sobre a doença e possibilidades de tratamento ( otimismo ) </a:t>
            </a:r>
          </a:p>
          <a:p>
            <a:endParaRPr lang="pt-BR" dirty="0"/>
          </a:p>
          <a:p>
            <a:r>
              <a:rPr lang="pt-BR" dirty="0" smtClean="0"/>
              <a:t>Alerta para violência física, psicológica ou sexual</a:t>
            </a:r>
          </a:p>
          <a:p>
            <a:endParaRPr lang="pt-BR" dirty="0"/>
          </a:p>
          <a:p>
            <a:r>
              <a:rPr lang="pt-BR" u="sng" dirty="0" smtClean="0"/>
              <a:t>SEMPRE PERGUNTE SOBRE IDEAÇÃO SUICIDA </a:t>
            </a:r>
            <a:r>
              <a:rPr lang="pt-BR" dirty="0" smtClean="0"/>
              <a:t>!!!</a:t>
            </a:r>
          </a:p>
          <a:p>
            <a:endParaRPr lang="pt-BR" dirty="0"/>
          </a:p>
        </p:txBody>
      </p:sp>
      <p:pic>
        <p:nvPicPr>
          <p:cNvPr id="10242" name="Picture 2" descr="http://www.unimedlondrina.com.br/img/pages/dom/princi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04664"/>
            <a:ext cx="2667000" cy="1762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290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78288" y="821654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RISCO IMEDIATO CONSIDERÁVEL PARA SI OU PARA OUTRA PESSOA </a:t>
            </a:r>
            <a:endParaRPr lang="pt-BR" dirty="0"/>
          </a:p>
        </p:txBody>
      </p:sp>
      <p:sp>
        <p:nvSpPr>
          <p:cNvPr id="5" name="Seta para baixo 4"/>
          <p:cNvSpPr/>
          <p:nvPr/>
        </p:nvSpPr>
        <p:spPr>
          <a:xfrm>
            <a:off x="3635896" y="1700808"/>
            <a:ext cx="50405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83568" y="2783455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ENCAMINHAR URGENTEMENTE A UM SERVIÇO ESPECIALIZADO EM SAÚDE MENTAL ( CAPS OU EMERGÊNCIA PSIQUIÁTRICA)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saude.rs.gov.br/upload/HD_20130122172358santaluzia9315as090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956" y="3933056"/>
            <a:ext cx="4026024" cy="268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57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1352" y="19505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Importante perguntar sobre 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9416"/>
            <a:ext cx="3034680" cy="4846320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História de episódio depressivo no passado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dirty="0" err="1" smtClean="0"/>
              <a:t>Comorbidades</a:t>
            </a:r>
            <a:r>
              <a:rPr lang="pt-BR" dirty="0" smtClean="0"/>
              <a:t> : ansiedade, dependência de álcool e drogas</a:t>
            </a:r>
          </a:p>
          <a:p>
            <a:endParaRPr lang="pt-BR" dirty="0"/>
          </a:p>
          <a:p>
            <a:r>
              <a:rPr lang="pt-BR" dirty="0" smtClean="0"/>
              <a:t>Resposta a tratamentos anteriores e doses utilizadas</a:t>
            </a:r>
          </a:p>
          <a:p>
            <a:endParaRPr lang="pt-BR" dirty="0"/>
          </a:p>
          <a:p>
            <a:r>
              <a:rPr lang="pt-BR" dirty="0" smtClean="0"/>
              <a:t>Qualidade das relações interpessoais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477955" y="1556792"/>
            <a:ext cx="32403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Subsequentes geralmente </a:t>
            </a:r>
            <a:r>
              <a:rPr lang="pt-BR" dirty="0"/>
              <a:t>não tem fator desencadeante bem </a:t>
            </a:r>
            <a:r>
              <a:rPr lang="pt-BR" dirty="0" smtClean="0"/>
              <a:t>definido </a:t>
            </a:r>
            <a:r>
              <a:rPr lang="pt-BR" dirty="0"/>
              <a:t>e tem pior resposta ao </a:t>
            </a:r>
            <a:r>
              <a:rPr lang="pt-BR" dirty="0" smtClean="0"/>
              <a:t>tratamento</a:t>
            </a:r>
          </a:p>
          <a:p>
            <a:endParaRPr lang="pt-BR" dirty="0"/>
          </a:p>
          <a:p>
            <a:r>
              <a:rPr lang="pt-BR" dirty="0" smtClean="0"/>
              <a:t>Mais grave, persistente e maior prejuízo funcional 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Podem ser causa ou podem ser agravados pela depressão; rede de apoio ; isolamento pode constituir ciclo vicioso .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Seta para a direita 4"/>
          <p:cNvSpPr/>
          <p:nvPr/>
        </p:nvSpPr>
        <p:spPr>
          <a:xfrm>
            <a:off x="3615566" y="1870159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3615566" y="3140968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3615566" y="5733256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91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Ouro de tolo</a:t>
            </a:r>
            <a:br>
              <a:rPr lang="pt-BR" dirty="0" smtClean="0"/>
            </a:br>
            <a:r>
              <a:rPr lang="pt-BR" sz="2800" b="0" dirty="0" smtClean="0"/>
              <a:t>RAUL SEIXAS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“Eu </a:t>
            </a:r>
            <a:r>
              <a:rPr lang="pt-BR" dirty="0"/>
              <a:t>devia estar contente</a:t>
            </a:r>
            <a:br>
              <a:rPr lang="pt-BR" dirty="0"/>
            </a:br>
            <a:r>
              <a:rPr lang="pt-BR" dirty="0"/>
              <a:t>Por ter conseguido</a:t>
            </a:r>
            <a:br>
              <a:rPr lang="pt-BR" dirty="0"/>
            </a:br>
            <a:r>
              <a:rPr lang="pt-BR" dirty="0"/>
              <a:t>Tudo o que eu quis</a:t>
            </a:r>
            <a:br>
              <a:rPr lang="pt-BR" dirty="0"/>
            </a:br>
            <a:r>
              <a:rPr lang="pt-BR" dirty="0"/>
              <a:t>Mas confesso abestalhado</a:t>
            </a:r>
            <a:br>
              <a:rPr lang="pt-BR" dirty="0"/>
            </a:br>
            <a:r>
              <a:rPr lang="pt-BR" dirty="0"/>
              <a:t>Que eu estou decepcionado</a:t>
            </a:r>
          </a:p>
          <a:p>
            <a:pPr marL="0" indent="0">
              <a:buNone/>
            </a:pPr>
            <a:r>
              <a:rPr lang="pt-BR" dirty="0"/>
              <a:t>Porque foi tão fácil conseguir</a:t>
            </a:r>
            <a:br>
              <a:rPr lang="pt-BR" dirty="0"/>
            </a:br>
            <a:r>
              <a:rPr lang="pt-BR" dirty="0"/>
              <a:t>E agora eu me pergunto </a:t>
            </a:r>
            <a:r>
              <a:rPr lang="pt-BR" dirty="0" smtClean="0"/>
              <a:t>‘E </a:t>
            </a:r>
            <a:r>
              <a:rPr lang="pt-BR" dirty="0"/>
              <a:t>daí</a:t>
            </a:r>
            <a:r>
              <a:rPr lang="pt-BR" dirty="0" smtClean="0"/>
              <a:t>?’”</a:t>
            </a:r>
            <a:endParaRPr lang="pt-BR" dirty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7403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12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OBSERVAÇÕES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7239000" cy="4846320"/>
          </a:xfrm>
        </p:spPr>
        <p:txBody>
          <a:bodyPr>
            <a:normAutofit/>
          </a:bodyPr>
          <a:lstStyle/>
          <a:p>
            <a:r>
              <a:rPr lang="pt-BR" sz="1600" b="1" dirty="0" smtClean="0"/>
              <a:t>ANSIEDADE:</a:t>
            </a:r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r>
              <a:rPr lang="pt-BR" sz="1600" dirty="0" smtClean="0"/>
              <a:t>A concomitância com distúrbio ansioso esta </a:t>
            </a:r>
          </a:p>
          <a:p>
            <a:pPr marL="0" indent="0">
              <a:buNone/>
            </a:pPr>
            <a:r>
              <a:rPr lang="pt-BR" sz="1600" dirty="0" smtClean="0"/>
              <a:t>presente frequentemente e o tratamento é o mesmo !</a:t>
            </a:r>
          </a:p>
          <a:p>
            <a:pPr marL="0" indent="0">
              <a:buNone/>
            </a:pPr>
            <a:endParaRPr lang="pt-BR" sz="1600" dirty="0" smtClean="0"/>
          </a:p>
          <a:p>
            <a:pPr marL="0" indent="0">
              <a:buNone/>
            </a:pPr>
            <a:endParaRPr lang="pt-BR" sz="1600" dirty="0"/>
          </a:p>
          <a:p>
            <a:r>
              <a:rPr lang="pt-BR" sz="1600" b="1" dirty="0" smtClean="0"/>
              <a:t>DROGAS E ÁLCOOL:</a:t>
            </a:r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r>
              <a:rPr lang="pt-BR" sz="1600" dirty="0" smtClean="0"/>
              <a:t>Presente em aproximadamente ¼ das pessoas com depressão</a:t>
            </a:r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r>
              <a:rPr lang="pt-BR" sz="1600" dirty="0" smtClean="0"/>
              <a:t>Os antidepressivos NÃO provocam dependência</a:t>
            </a:r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r>
              <a:rPr lang="pt-BR" sz="1600" dirty="0" smtClean="0"/>
              <a:t>Tratamento adequado da depressão pode ajudar na dependência das drogas </a:t>
            </a:r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endParaRPr lang="pt-BR" sz="1600" dirty="0" smtClean="0"/>
          </a:p>
          <a:p>
            <a:endParaRPr lang="pt-BR" sz="1600" dirty="0"/>
          </a:p>
          <a:p>
            <a:endParaRPr lang="pt-BR" sz="1600" dirty="0"/>
          </a:p>
        </p:txBody>
      </p:sp>
      <p:pic>
        <p:nvPicPr>
          <p:cNvPr id="2050" name="Picture 2" descr="http://runnermarcos.files.wordpress.com/2011/01/ansiedade_exager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56792"/>
            <a:ext cx="2265181" cy="151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ristendencias.com/wp-content/uploads/2012/02/Alcool-e-drogas-devastam-a-sa%C3%BA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82702"/>
            <a:ext cx="2487894" cy="163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16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2031"/>
            <a:ext cx="7239000" cy="1143000"/>
          </a:xfrm>
        </p:spPr>
        <p:txBody>
          <a:bodyPr/>
          <a:lstStyle/>
          <a:p>
            <a:r>
              <a:rPr lang="pt-BR" dirty="0" smtClean="0"/>
              <a:t>Estrutura das consultas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1880" y="1412776"/>
            <a:ext cx="4574704" cy="4846320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Buscar ouvir o paciente</a:t>
            </a:r>
          </a:p>
          <a:p>
            <a:endParaRPr lang="pt-BR" dirty="0" smtClean="0"/>
          </a:p>
          <a:p>
            <a:r>
              <a:rPr lang="pt-BR" dirty="0" smtClean="0"/>
              <a:t>Não precisam ser longas ( para não deixar de focar no mais importante)</a:t>
            </a:r>
          </a:p>
          <a:p>
            <a:endParaRPr lang="pt-BR" dirty="0" smtClean="0"/>
          </a:p>
          <a:p>
            <a:r>
              <a:rPr lang="pt-BR" dirty="0" smtClean="0"/>
              <a:t>Numero e frequência são variáveis de acordo com a gravidade</a:t>
            </a:r>
          </a:p>
          <a:p>
            <a:endParaRPr lang="pt-BR" dirty="0" smtClean="0"/>
          </a:p>
          <a:p>
            <a:r>
              <a:rPr lang="pt-BR" dirty="0" smtClean="0"/>
              <a:t>Definir com o paciente o foco das consultas </a:t>
            </a:r>
          </a:p>
          <a:p>
            <a:endParaRPr lang="pt-BR" dirty="0" smtClean="0"/>
          </a:p>
          <a:p>
            <a:r>
              <a:rPr lang="pt-BR" dirty="0" smtClean="0"/>
              <a:t>Priorizar aspectos mais fáceis de serem abordados e que ajudarão a sair do quadro; questões mais delicadas devem ser deixadas para depois</a:t>
            </a:r>
          </a:p>
          <a:p>
            <a:endParaRPr lang="pt-BR" dirty="0" smtClean="0"/>
          </a:p>
          <a:p>
            <a:r>
              <a:rPr lang="pt-BR" dirty="0" smtClean="0"/>
              <a:t>Considerar a opinião do paciente sobre o processo terapêutico</a:t>
            </a:r>
          </a:p>
          <a:p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5122" name="Picture 2" descr="http://cdn.bancodasaude.com/service/low/ps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2960729" cy="197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siquecienciaevida.uol.com.br/ESPS/Edicoes/25/imagens/cruzando13_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2960729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94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Componentes da consulta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7239000" cy="2880320"/>
          </a:xfrm>
        </p:spPr>
        <p:txBody>
          <a:bodyPr>
            <a:normAutofit fontScale="55000" lnSpcReduction="20000"/>
          </a:bodyPr>
          <a:lstStyle/>
          <a:p>
            <a:r>
              <a:rPr lang="pt-BR" sz="3300" dirty="0"/>
              <a:t>Explorar a narrativa da pessoa e ajudá-la a reformular seu modo de enxergar os </a:t>
            </a:r>
            <a:r>
              <a:rPr lang="pt-BR" sz="3300" dirty="0" smtClean="0"/>
              <a:t>acontecimentos</a:t>
            </a:r>
            <a:endParaRPr lang="pt-BR" sz="3300" dirty="0"/>
          </a:p>
          <a:p>
            <a:r>
              <a:rPr lang="pt-BR" sz="3300" dirty="0"/>
              <a:t>Fazer pequenos resumos sobre os relatos reeditando elementos pessimistas ( reforça a aliança com o </a:t>
            </a:r>
            <a:r>
              <a:rPr lang="pt-BR" sz="3300" dirty="0" smtClean="0"/>
              <a:t>terapeuta)</a:t>
            </a:r>
            <a:endParaRPr lang="pt-BR" sz="3300" dirty="0"/>
          </a:p>
          <a:p>
            <a:r>
              <a:rPr lang="pt-BR" sz="3300" dirty="0"/>
              <a:t>Explorar </a:t>
            </a:r>
            <a:r>
              <a:rPr lang="pt-BR" sz="3300" dirty="0" smtClean="0"/>
              <a:t>o que </a:t>
            </a:r>
            <a:r>
              <a:rPr lang="pt-BR" sz="3300" dirty="0"/>
              <a:t>o paciente sente em relação aos acontecimentos narrados</a:t>
            </a:r>
            <a:r>
              <a:rPr lang="pt-BR" sz="3300" dirty="0" smtClean="0"/>
              <a:t>.</a:t>
            </a:r>
          </a:p>
          <a:p>
            <a:r>
              <a:rPr lang="pt-BR" sz="3300" dirty="0" smtClean="0"/>
              <a:t>Questionar de forma empática ; EX : “ você realmente SEMPRE faz tudo errado? ” “ NUNCA  acertou nada em sua vida? “</a:t>
            </a:r>
            <a:endParaRPr lang="pt-BR" sz="3300" dirty="0"/>
          </a:p>
          <a:p>
            <a:r>
              <a:rPr lang="pt-BR" sz="3300" dirty="0"/>
              <a:t>Encorajar </a:t>
            </a:r>
            <a:r>
              <a:rPr lang="pt-BR" sz="3300" dirty="0" smtClean="0"/>
              <a:t>gradativamente a aumentar a participação em atividades prazerosas ( trabalho, atividade social , novas atividades)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098" name="Picture 2" descr="http://www.cuidardeidosos.com.br/portal/wp-content/uploads/2009/10/O-idoso-e-a-fam%C3%ADlia-precisam-ser-informad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91931"/>
            <a:ext cx="2790825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779912" y="4327268"/>
            <a:ext cx="417646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</a:rPr>
              <a:t>IMPORTANTE MAPEAR OS ESPAÇOS DE INTERAÇÃO SOCIAL </a:t>
            </a:r>
            <a:r>
              <a:rPr lang="pt-BR" sz="1600" b="1" dirty="0" smtClean="0">
                <a:solidFill>
                  <a:srgbClr val="FF0000"/>
                </a:solidFill>
              </a:rPr>
              <a:t>DISPONÍVEIS </a:t>
            </a:r>
            <a:r>
              <a:rPr lang="pt-BR" sz="1600" b="1" dirty="0">
                <a:solidFill>
                  <a:srgbClr val="FF0000"/>
                </a:solidFill>
              </a:rPr>
              <a:t>NA COMUNIDADE E OFERECER NOVOS </a:t>
            </a:r>
            <a:r>
              <a:rPr lang="pt-BR" sz="1600" b="1" dirty="0" smtClean="0">
                <a:solidFill>
                  <a:srgbClr val="FF0000"/>
                </a:solidFill>
              </a:rPr>
              <a:t>ESPAÇOS</a:t>
            </a:r>
          </a:p>
          <a:p>
            <a:endParaRPr lang="pt-BR" sz="1600" dirty="0"/>
          </a:p>
          <a:p>
            <a:r>
              <a:rPr lang="pt-BR" sz="1600" dirty="0" smtClean="0"/>
              <a:t> </a:t>
            </a:r>
            <a:r>
              <a:rPr lang="pt-BR" sz="1600" dirty="0"/>
              <a:t>( grupos de convivência , grupo de mulheres, grupo de adolescentes, grupo de idosos , academia carioca , lar do idoso)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506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/>
          <a:lstStyle/>
          <a:p>
            <a:r>
              <a:rPr lang="pt-BR" dirty="0" smtClean="0"/>
              <a:t>Papel do </a:t>
            </a:r>
            <a:r>
              <a:rPr lang="pt-BR" dirty="0" err="1" smtClean="0"/>
              <a:t>matriciamento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84784"/>
            <a:ext cx="7239000" cy="5135638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 Contribui para o apoio e capacitação das equipes </a:t>
            </a:r>
          </a:p>
          <a:p>
            <a:endParaRPr lang="pt-BR" dirty="0" smtClean="0"/>
          </a:p>
          <a:p>
            <a:r>
              <a:rPr lang="pt-BR" dirty="0" smtClean="0"/>
              <a:t>Não confundir com consulta especializada em saúde mental na APS !!</a:t>
            </a:r>
          </a:p>
          <a:p>
            <a:endParaRPr lang="pt-BR" dirty="0"/>
          </a:p>
          <a:p>
            <a:r>
              <a:rPr lang="pt-BR" dirty="0" smtClean="0"/>
              <a:t>Importante para avaliar pacientes com algum grau </a:t>
            </a:r>
          </a:p>
          <a:p>
            <a:pPr marL="0" indent="0">
              <a:buNone/>
            </a:pPr>
            <a:r>
              <a:rPr lang="pt-BR" dirty="0" smtClean="0"/>
              <a:t>de comprometimento cognitivo</a:t>
            </a:r>
          </a:p>
          <a:p>
            <a:endParaRPr lang="pt-BR" dirty="0" smtClean="0"/>
          </a:p>
          <a:p>
            <a:r>
              <a:rPr lang="pt-BR" b="1" u="sng" dirty="0" smtClean="0"/>
              <a:t>Ferramentas:  </a:t>
            </a:r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- Discussão de casos</a:t>
            </a:r>
          </a:p>
          <a:p>
            <a:pPr marL="0" indent="0">
              <a:buNone/>
            </a:pPr>
            <a:r>
              <a:rPr lang="pt-BR" dirty="0" smtClean="0"/>
              <a:t>- Consulta conjunta</a:t>
            </a:r>
          </a:p>
          <a:p>
            <a:pPr marL="0" indent="0">
              <a:buNone/>
            </a:pPr>
            <a:r>
              <a:rPr lang="pt-BR" dirty="0" smtClean="0"/>
              <a:t>- VD conjunta</a:t>
            </a:r>
          </a:p>
          <a:p>
            <a:pPr marL="0" indent="0">
              <a:buNone/>
            </a:pPr>
            <a:r>
              <a:rPr lang="pt-BR" dirty="0" smtClean="0"/>
              <a:t>- Apoio na organização, coordenação e execução de grupos</a:t>
            </a:r>
          </a:p>
          <a:p>
            <a:pPr marL="0" indent="0">
              <a:buNone/>
            </a:pPr>
            <a:r>
              <a:rPr lang="pt-BR" dirty="0" smtClean="0"/>
              <a:t>- Apoio na implementação de intervenções terapêuticas </a:t>
            </a:r>
          </a:p>
          <a:p>
            <a:pPr marL="0" indent="0">
              <a:buNone/>
            </a:pPr>
            <a:r>
              <a:rPr lang="pt-BR" dirty="0" smtClean="0"/>
              <a:t>- Educação continuada para a equipe de saúde da família 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have esquerda 3"/>
          <p:cNvSpPr/>
          <p:nvPr/>
        </p:nvSpPr>
        <p:spPr>
          <a:xfrm>
            <a:off x="323528" y="4581128"/>
            <a:ext cx="144016" cy="18722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6" name="Picture 4" descr="http://image.shutterstock.com/display_pic_with_logo/61617/61617,1221661126,3/stock-vector-comic-illustration-of-a-psychiatrist-with-a-patient-175405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76872"/>
            <a:ext cx="2151985" cy="318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26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 explicativo retangular com cantos arredondados 4"/>
          <p:cNvSpPr/>
          <p:nvPr/>
        </p:nvSpPr>
        <p:spPr>
          <a:xfrm>
            <a:off x="467544" y="2924944"/>
            <a:ext cx="7200800" cy="1800200"/>
          </a:xfrm>
          <a:prstGeom prst="wedgeRoundRectCallout">
            <a:avLst>
              <a:gd name="adj1" fmla="val 45602"/>
              <a:gd name="adj2" fmla="val 6945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Diagnóstico diferencial com transtorno bipolar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3114" y="1700808"/>
            <a:ext cx="7239000" cy="484632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t-BR" dirty="0" smtClean="0"/>
              <a:t> </a:t>
            </a:r>
          </a:p>
          <a:p>
            <a:pPr marL="0" indent="0" algn="ctr">
              <a:buNone/>
            </a:pPr>
            <a:r>
              <a:rPr lang="pt-BR" b="1" dirty="0" smtClean="0"/>
              <a:t>investigar história prévia de episódio maníaco ou hipomaníaco:</a:t>
            </a:r>
          </a:p>
          <a:p>
            <a:endParaRPr lang="pt-BR" dirty="0" smtClean="0"/>
          </a:p>
          <a:p>
            <a:pPr algn="ctr"/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Você já passou por um período de cerca de 1 semana em que se sentiu tão feliz e cheio de energia que seus amigos lhe disseram que estava falando rápido demais ou que estava se comportando de forma diferente, estranha ?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b="1" dirty="0" smtClean="0">
                <a:solidFill>
                  <a:srgbClr val="FF0000"/>
                </a:solidFill>
              </a:rPr>
              <a:t>Se suspeita = solicitar apoio de psiquiatra = não iniciar antidepressivos ( risco de desencadear episódio maníaco)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6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Tratamento medicamentoso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700808"/>
            <a:ext cx="7239000" cy="484632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pt-BR" b="1" dirty="0" smtClean="0"/>
          </a:p>
          <a:p>
            <a:pPr>
              <a:buNone/>
            </a:pPr>
            <a:r>
              <a:rPr lang="pt-BR" b="1" u="sng" dirty="0" smtClean="0">
                <a:solidFill>
                  <a:srgbClr val="C00000"/>
                </a:solidFill>
              </a:rPr>
              <a:t>CONSIDERAR USO :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>
                <a:solidFill>
                  <a:srgbClr val="C00000"/>
                </a:solidFill>
              </a:rPr>
              <a:t>História prévia de depressão moderada ou grave</a:t>
            </a:r>
          </a:p>
          <a:p>
            <a:endParaRPr lang="pt-BR" dirty="0" smtClean="0">
              <a:solidFill>
                <a:srgbClr val="C00000"/>
              </a:solidFill>
            </a:endParaRPr>
          </a:p>
          <a:p>
            <a:r>
              <a:rPr lang="pt-BR" dirty="0" smtClean="0">
                <a:solidFill>
                  <a:srgbClr val="C00000"/>
                </a:solidFill>
              </a:rPr>
              <a:t>Apresentação inicial de sintomas subliminares presentes por pelo menos 2 anos</a:t>
            </a:r>
          </a:p>
          <a:p>
            <a:endParaRPr lang="pt-BR" dirty="0" smtClean="0">
              <a:solidFill>
                <a:srgbClr val="C00000"/>
              </a:solidFill>
            </a:endParaRPr>
          </a:p>
          <a:p>
            <a:r>
              <a:rPr lang="pt-BR" dirty="0" smtClean="0">
                <a:solidFill>
                  <a:srgbClr val="C00000"/>
                </a:solidFill>
              </a:rPr>
              <a:t>Sintomas subliminares ou episodio leve persistentes após outras intervenções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2050" name="Picture 2" descr="http://1.bp.blogspot.com/_Sun4V6UcSic/TUoU3PTnreI/AAAAAAAAJEA/b_uLTutGH0s/s400/FLUOXET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869160"/>
            <a:ext cx="2097922" cy="15000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Escolhendo o antidepressivo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 algn="ctr">
              <a:buNone/>
            </a:pPr>
            <a:r>
              <a:rPr lang="pt-BR" b="1" u="sng" dirty="0" smtClean="0">
                <a:solidFill>
                  <a:srgbClr val="C00000"/>
                </a:solidFill>
              </a:rPr>
              <a:t>DISPONÍVEIS GRATUITAMENTE NA CLÍNICA DA FAMÍLIA: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Fluoxetina</a:t>
            </a:r>
          </a:p>
          <a:p>
            <a:r>
              <a:rPr lang="pt-BR" dirty="0" err="1" smtClean="0"/>
              <a:t>Amitriptilina</a:t>
            </a:r>
            <a:endParaRPr lang="pt-BR" dirty="0" smtClean="0"/>
          </a:p>
          <a:p>
            <a:r>
              <a:rPr lang="pt-BR" dirty="0" err="1" smtClean="0"/>
              <a:t>Imipramina</a:t>
            </a:r>
            <a:endParaRPr lang="pt-BR" dirty="0" smtClean="0"/>
          </a:p>
          <a:p>
            <a:r>
              <a:rPr lang="pt-BR" dirty="0" err="1" smtClean="0"/>
              <a:t>Nortriptilina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ESCOLHENDO O ANTIDEPRESSIVO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b="1" u="sng" dirty="0" smtClean="0">
                <a:solidFill>
                  <a:srgbClr val="FF0000"/>
                </a:solidFill>
              </a:rPr>
              <a:t>PRIORIZAR OS ISRS: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Menos efeitos adversos</a:t>
            </a:r>
          </a:p>
          <a:p>
            <a:r>
              <a:rPr lang="pt-BR" dirty="0" smtClean="0"/>
              <a:t>Mais utilizado é a Fluoxetina</a:t>
            </a:r>
          </a:p>
          <a:p>
            <a:r>
              <a:rPr lang="pt-BR" dirty="0" smtClean="0"/>
              <a:t>Disfunção sexual em 50% dos pacientes</a:t>
            </a:r>
          </a:p>
          <a:p>
            <a:r>
              <a:rPr lang="pt-BR" dirty="0" smtClean="0"/>
              <a:t>Podem causar anorexia e insônia</a:t>
            </a:r>
          </a:p>
          <a:p>
            <a:r>
              <a:rPr lang="pt-BR" dirty="0" err="1" smtClean="0"/>
              <a:t>Citalopram</a:t>
            </a:r>
            <a:r>
              <a:rPr lang="pt-BR" dirty="0" smtClean="0"/>
              <a:t> e </a:t>
            </a:r>
            <a:r>
              <a:rPr lang="pt-BR" dirty="0" err="1" smtClean="0"/>
              <a:t>sertralina</a:t>
            </a:r>
            <a:r>
              <a:rPr lang="pt-BR" dirty="0" smtClean="0"/>
              <a:t> têm menor propensão para interações medicamentosas</a:t>
            </a:r>
          </a:p>
          <a:p>
            <a:r>
              <a:rPr lang="pt-BR" dirty="0" smtClean="0"/>
              <a:t>Risco aumentado de sangramentos ( cuidado em usuários de aas, heparina, warfarin ou </a:t>
            </a:r>
            <a:r>
              <a:rPr lang="pt-BR" dirty="0" err="1" smtClean="0"/>
              <a:t>aines</a:t>
            </a:r>
            <a:r>
              <a:rPr lang="pt-BR" dirty="0" smtClean="0"/>
              <a:t>)</a:t>
            </a:r>
          </a:p>
          <a:p>
            <a:r>
              <a:rPr lang="pt-BR" dirty="0" err="1" smtClean="0"/>
              <a:t>Paroxetina</a:t>
            </a:r>
            <a:r>
              <a:rPr lang="pt-BR" dirty="0" smtClean="0"/>
              <a:t> tem maior incidência de sintomas de retirada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t-BR" b="1" u="sng" dirty="0" smtClean="0">
                <a:solidFill>
                  <a:srgbClr val="C00000"/>
                </a:solidFill>
              </a:rPr>
              <a:t>DISFUNÇÃO SEXUAL ASSOCIADA AO ISRS: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Reduzir a dose</a:t>
            </a:r>
          </a:p>
          <a:p>
            <a:endParaRPr lang="pt-BR" dirty="0" smtClean="0"/>
          </a:p>
          <a:p>
            <a:r>
              <a:rPr lang="pt-BR" dirty="0" smtClean="0"/>
              <a:t>Associar </a:t>
            </a:r>
            <a:r>
              <a:rPr lang="pt-BR" dirty="0" err="1" smtClean="0"/>
              <a:t>Bupropiona</a:t>
            </a:r>
            <a:r>
              <a:rPr lang="pt-BR" dirty="0" smtClean="0"/>
              <a:t> ( 150 -300 mg/ dia)</a:t>
            </a:r>
          </a:p>
          <a:p>
            <a:endParaRPr lang="pt-BR" dirty="0" smtClean="0"/>
          </a:p>
          <a:p>
            <a:r>
              <a:rPr lang="pt-BR" dirty="0" smtClean="0"/>
              <a:t>Trocar por </a:t>
            </a:r>
            <a:r>
              <a:rPr lang="pt-BR" dirty="0" err="1" smtClean="0"/>
              <a:t>venlafaxina</a:t>
            </a:r>
            <a:r>
              <a:rPr lang="pt-BR" dirty="0" smtClean="0"/>
              <a:t> ou outro ISRS</a:t>
            </a:r>
          </a:p>
          <a:p>
            <a:endParaRPr lang="pt-BR" dirty="0" smtClean="0"/>
          </a:p>
          <a:p>
            <a:r>
              <a:rPr lang="pt-BR" dirty="0" smtClean="0"/>
              <a:t>Associar </a:t>
            </a:r>
            <a:r>
              <a:rPr lang="pt-BR" dirty="0" err="1" smtClean="0"/>
              <a:t>sildenafil</a:t>
            </a:r>
            <a:r>
              <a:rPr lang="pt-BR" dirty="0" smtClean="0"/>
              <a:t> antes das relações sexuais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33794" name="Picture 2" descr="http://noticias.universia.com.br/br/images/universia/m/mu/mul/mulheres-mais-disfuncao-sexual-hom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844824"/>
            <a:ext cx="2610738" cy="14973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Escolhendo o antidepressivo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u="sng" dirty="0" smtClean="0">
                <a:solidFill>
                  <a:srgbClr val="FF0000"/>
                </a:solidFill>
              </a:rPr>
              <a:t>Antidepressivos Tricíclicos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err="1" smtClean="0"/>
              <a:t>Amitriptilina</a:t>
            </a:r>
            <a:r>
              <a:rPr lang="pt-BR" dirty="0" smtClean="0"/>
              <a:t>, </a:t>
            </a:r>
            <a:r>
              <a:rPr lang="pt-BR" dirty="0" err="1" smtClean="0"/>
              <a:t>nortriptilina</a:t>
            </a:r>
            <a:r>
              <a:rPr lang="pt-BR" dirty="0" smtClean="0"/>
              <a:t>, </a:t>
            </a:r>
            <a:r>
              <a:rPr lang="pt-BR" dirty="0" err="1" smtClean="0"/>
              <a:t>imipramina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Maior probabilidade de interromper tratamento por efeitos adversos</a:t>
            </a:r>
          </a:p>
          <a:p>
            <a:endParaRPr lang="pt-BR" dirty="0" smtClean="0"/>
          </a:p>
          <a:p>
            <a:r>
              <a:rPr lang="pt-BR" dirty="0" smtClean="0"/>
              <a:t>Solicitar ECG previamente ao uso</a:t>
            </a:r>
          </a:p>
          <a:p>
            <a:endParaRPr lang="pt-BR" dirty="0" smtClean="0"/>
          </a:p>
          <a:p>
            <a:r>
              <a:rPr lang="pt-BR" dirty="0" smtClean="0"/>
              <a:t>Cautela em idosos ( diminuição da acuidade visual, retenção urinária , hipotensão postural , aumento risco de morte súbita)</a:t>
            </a:r>
          </a:p>
          <a:p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paz que eu não quero</a:t>
            </a:r>
            <a:br>
              <a:rPr lang="pt-BR" dirty="0" smtClean="0"/>
            </a:br>
            <a:r>
              <a:rPr lang="pt-BR" sz="2800" b="0" dirty="0" smtClean="0"/>
              <a:t>O RAPPA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pt-BR" dirty="0" smtClean="0"/>
              <a:t>“A </a:t>
            </a:r>
            <a:r>
              <a:rPr lang="pt-BR" dirty="0"/>
              <a:t>minha alma tá armada e apontada</a:t>
            </a:r>
            <a:br>
              <a:rPr lang="pt-BR" dirty="0"/>
            </a:br>
            <a:r>
              <a:rPr lang="pt-BR" dirty="0"/>
              <a:t>Para cara do sossego!</a:t>
            </a:r>
            <a:br>
              <a:rPr lang="pt-BR" dirty="0"/>
            </a:br>
            <a:r>
              <a:rPr lang="pt-BR" dirty="0" smtClean="0"/>
              <a:t>Pois </a:t>
            </a:r>
            <a:r>
              <a:rPr lang="pt-BR" dirty="0"/>
              <a:t>paz sem voz, paz sem voz</a:t>
            </a:r>
            <a:br>
              <a:rPr lang="pt-BR" dirty="0"/>
            </a:br>
            <a:r>
              <a:rPr lang="pt-BR" dirty="0"/>
              <a:t>Não é paz, é medo!</a:t>
            </a:r>
            <a:br>
              <a:rPr lang="pt-BR" dirty="0"/>
            </a:br>
            <a:r>
              <a:rPr lang="pt-BR" dirty="0" smtClean="0"/>
              <a:t>Às </a:t>
            </a:r>
            <a:r>
              <a:rPr lang="pt-BR" dirty="0"/>
              <a:t>vezes eu falo com a vida</a:t>
            </a:r>
            <a:br>
              <a:rPr lang="pt-BR" dirty="0"/>
            </a:br>
            <a:r>
              <a:rPr lang="pt-BR" dirty="0"/>
              <a:t>Às vezes é ela quem diz</a:t>
            </a:r>
            <a:br>
              <a:rPr lang="pt-BR" dirty="0"/>
            </a:br>
            <a:r>
              <a:rPr lang="pt-BR" dirty="0" smtClean="0"/>
              <a:t>‘Qual </a:t>
            </a:r>
            <a:r>
              <a:rPr lang="pt-BR" dirty="0"/>
              <a:t>a paz que eu não quero conservar</a:t>
            </a:r>
            <a:br>
              <a:rPr lang="pt-BR" dirty="0"/>
            </a:br>
            <a:r>
              <a:rPr lang="pt-BR" dirty="0"/>
              <a:t>Pra tentar ser feliz</a:t>
            </a:r>
            <a:r>
              <a:rPr lang="pt-BR" dirty="0" smtClean="0"/>
              <a:t>?’”</a:t>
            </a:r>
            <a:endParaRPr lang="pt-BR" dirty="0"/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2514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40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 explicativo retangular com cantos arredondados 3"/>
          <p:cNvSpPr/>
          <p:nvPr/>
        </p:nvSpPr>
        <p:spPr>
          <a:xfrm>
            <a:off x="1619672" y="1556792"/>
            <a:ext cx="7344816" cy="4248472"/>
          </a:xfrm>
          <a:prstGeom prst="wedgeRoundRectCallout">
            <a:avLst>
              <a:gd name="adj1" fmla="val -41468"/>
              <a:gd name="adj2" fmla="val 568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Informações para o paciente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91680" y="1484784"/>
            <a:ext cx="7239000" cy="4394888"/>
          </a:xfrm>
        </p:spPr>
        <p:txBody>
          <a:bodyPr>
            <a:normAutofit fontScale="70000" lnSpcReduction="20000"/>
          </a:bodyPr>
          <a:lstStyle/>
          <a:p>
            <a:pPr algn="ctr"/>
            <a:endParaRPr lang="pt-BR" dirty="0" smtClean="0"/>
          </a:p>
          <a:p>
            <a:pPr lvl="8" algn="ctr"/>
            <a:endParaRPr lang="pt-BR" dirty="0" smtClean="0">
              <a:solidFill>
                <a:schemeClr val="bg1"/>
              </a:solidFill>
            </a:endParaRP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Efeitos percebidos em 2- 4 semanas</a:t>
            </a:r>
          </a:p>
          <a:p>
            <a:pPr algn="ctr"/>
            <a:endParaRPr lang="pt-BR" dirty="0" smtClean="0">
              <a:solidFill>
                <a:schemeClr val="bg1"/>
              </a:solidFill>
            </a:endParaRP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Importância de tomar a medicação corretamente como prescrita</a:t>
            </a:r>
          </a:p>
          <a:p>
            <a:pPr algn="ctr"/>
            <a:endParaRPr lang="pt-BR" dirty="0" smtClean="0">
              <a:solidFill>
                <a:schemeClr val="bg1"/>
              </a:solidFill>
            </a:endParaRP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Efeitos colaterais e interações medicamentosas</a:t>
            </a:r>
          </a:p>
          <a:p>
            <a:pPr algn="ctr"/>
            <a:endParaRPr lang="pt-BR" dirty="0" smtClean="0">
              <a:solidFill>
                <a:schemeClr val="bg1"/>
              </a:solidFill>
            </a:endParaRP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Riscos dos sintomas de retirada abrupta</a:t>
            </a:r>
          </a:p>
          <a:p>
            <a:pPr algn="ctr"/>
            <a:endParaRPr lang="pt-BR" dirty="0" smtClean="0">
              <a:solidFill>
                <a:schemeClr val="bg1"/>
              </a:solidFill>
            </a:endParaRP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Fato de que o antidepressivos não causam dependência</a:t>
            </a:r>
          </a:p>
          <a:p>
            <a:pPr algn="ctr"/>
            <a:endParaRPr lang="pt-BR" dirty="0" smtClean="0">
              <a:solidFill>
                <a:schemeClr val="bg1"/>
              </a:solidFill>
            </a:endParaRP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Primeira reavaliação após 2 semanas , subsequentes a cada 2-4 semanas nos primeiros 3 meses. 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5842" name="Picture 2" descr="http://www.amato.com.br/sites/amato.com.br/files/medico_seu_amigo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18248"/>
            <a:ext cx="1559835" cy="23397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/>
          <a:lstStyle/>
          <a:p>
            <a:pPr algn="ctr"/>
            <a:r>
              <a:rPr lang="pt-BR" dirty="0" err="1" smtClean="0"/>
              <a:t>durAÇÃO</a:t>
            </a:r>
            <a:r>
              <a:rPr lang="pt-BR" dirty="0" smtClean="0"/>
              <a:t> DO TRATAMENTO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>
                <a:solidFill>
                  <a:srgbClr val="FF0000"/>
                </a:solidFill>
              </a:rPr>
              <a:t>Após a remissão dos sintomas, manter por pelo menos mais 6 meses  ( evita risco de recorrência)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Continuado por pelo menos 2 anos: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Pelo menos 2 episódios prévios de depressão nos últimos 5 anos, associados a grande comprometimento funcional </a:t>
            </a:r>
          </a:p>
          <a:p>
            <a:r>
              <a:rPr lang="pt-BR" dirty="0" smtClean="0"/>
              <a:t>Sintomas residuais</a:t>
            </a:r>
          </a:p>
          <a:p>
            <a:r>
              <a:rPr lang="pt-BR" dirty="0" smtClean="0"/>
              <a:t>Episodio prévio grave , prolongado ou com dificuldade de alcançar remissão </a:t>
            </a:r>
          </a:p>
          <a:p>
            <a:r>
              <a:rPr lang="pt-BR" dirty="0" smtClean="0"/>
              <a:t>Se as consequências de uma recorrência forem graves </a:t>
            </a:r>
          </a:p>
          <a:p>
            <a:pPr marL="0" indent="0">
              <a:buNone/>
            </a:pPr>
            <a:r>
              <a:rPr lang="pt-BR" dirty="0" smtClean="0"/>
              <a:t>(risco de suicídio...)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03848" y="548680"/>
            <a:ext cx="5544616" cy="1959448"/>
          </a:xfrm>
        </p:spPr>
        <p:txBody>
          <a:bodyPr/>
          <a:lstStyle/>
          <a:p>
            <a:pPr algn="ctr"/>
            <a:r>
              <a:rPr lang="pt-BR" sz="6600" dirty="0" smtClean="0"/>
              <a:t>DEPRESSÃO</a:t>
            </a:r>
            <a:br>
              <a:rPr lang="pt-BR" sz="6600" dirty="0" smtClean="0"/>
            </a:br>
            <a:r>
              <a:rPr lang="pt-BR" sz="3200" dirty="0" smtClean="0"/>
              <a:t>aspectos espirituais</a:t>
            </a:r>
            <a:endParaRPr lang="pt-BR" sz="6600" dirty="0"/>
          </a:p>
        </p:txBody>
      </p:sp>
      <p:pic>
        <p:nvPicPr>
          <p:cNvPr id="151554" name="Picture 2" descr="http://blog.clinipam.com.br/wp-content/uploads/2013/01/sintomas_da_depress%C3%A3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636912"/>
            <a:ext cx="3779912" cy="2867520"/>
          </a:xfrm>
          <a:prstGeom prst="rect">
            <a:avLst/>
          </a:prstGeom>
          <a:noFill/>
        </p:spPr>
      </p:pic>
      <p:pic>
        <p:nvPicPr>
          <p:cNvPr id="1026" name="Picture 2" descr="A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91" y="2780928"/>
            <a:ext cx="2112169" cy="211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1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Adão e </a:t>
            </a:r>
            <a:r>
              <a:rPr lang="pt-BR" dirty="0" err="1" smtClean="0"/>
              <a:t>eva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800" dirty="0" smtClean="0"/>
              <a:t>mito ou trajetória da humanidade?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699273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54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Hipócrates</a:t>
            </a:r>
            <a:br>
              <a:rPr lang="pt-BR" dirty="0" smtClean="0"/>
            </a:br>
            <a:r>
              <a:rPr lang="pt-BR" sz="2800" dirty="0" smtClean="0"/>
              <a:t>460 – 377 ac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9416"/>
            <a:ext cx="4114800" cy="4846320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Melancolia - é definido “como um estado de tristeza e medo de longa duração</a:t>
            </a:r>
            <a:r>
              <a:rPr lang="pt-BR" dirty="0" smtClean="0"/>
              <a:t>”</a:t>
            </a:r>
          </a:p>
          <a:p>
            <a:r>
              <a:rPr lang="pt-BR" dirty="0"/>
              <a:t>Duas formas - a </a:t>
            </a:r>
            <a:r>
              <a:rPr lang="pt-BR" dirty="0" smtClean="0"/>
              <a:t>endógena, aquela </a:t>
            </a:r>
            <a:r>
              <a:rPr lang="pt-BR" dirty="0"/>
              <a:t>que aparece sem motivo aparente; e a exógena, que surge em resultado de </a:t>
            </a:r>
            <a:r>
              <a:rPr lang="pt-BR" dirty="0" smtClean="0"/>
              <a:t>um trauma </a:t>
            </a:r>
            <a:r>
              <a:rPr lang="pt-BR" dirty="0"/>
              <a:t>externo</a:t>
            </a:r>
            <a:r>
              <a:rPr lang="pt-BR" dirty="0" smtClean="0"/>
              <a:t>.</a:t>
            </a:r>
          </a:p>
          <a:p>
            <a:r>
              <a:rPr lang="pt-BR" dirty="0"/>
              <a:t>O acúmulo da bílis negra representava </a:t>
            </a:r>
            <a:r>
              <a:rPr lang="pt-BR" dirty="0" err="1" smtClean="0"/>
              <a:t>ooutono</a:t>
            </a:r>
            <a:r>
              <a:rPr lang="pt-BR" dirty="0" smtClean="0"/>
              <a:t> </a:t>
            </a:r>
            <a:r>
              <a:rPr lang="pt-BR" dirty="0"/>
              <a:t>e, como a terra, era fria e seca, tornando-a hostil à vida e podendo ocasionar </a:t>
            </a:r>
            <a:r>
              <a:rPr lang="pt-BR" dirty="0" smtClean="0"/>
              <a:t>a melancolia</a:t>
            </a:r>
            <a:r>
              <a:rPr lang="pt-BR" dirty="0"/>
              <a:t>, uma doença resultante de seu acúmulo no baço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69774"/>
            <a:ext cx="303288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78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Aristóteles</a:t>
            </a:r>
            <a:br>
              <a:rPr lang="pt-BR" dirty="0" smtClean="0"/>
            </a:br>
            <a:r>
              <a:rPr lang="pt-BR" sz="2800" dirty="0" smtClean="0"/>
              <a:t>384 – 322 ac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1880" y="1609416"/>
            <a:ext cx="4204320" cy="4846320"/>
          </a:xfrm>
        </p:spPr>
        <p:txBody>
          <a:bodyPr>
            <a:normAutofit fontScale="85000" lnSpcReduction="20000"/>
          </a:bodyPr>
          <a:lstStyle/>
          <a:p>
            <a:r>
              <a:rPr lang="pt-BR" i="1" dirty="0" err="1" smtClean="0"/>
              <a:t>Problemata</a:t>
            </a:r>
            <a:r>
              <a:rPr lang="pt-BR" i="1" dirty="0" smtClean="0"/>
              <a:t> 30 </a:t>
            </a:r>
            <a:r>
              <a:rPr lang="pt-BR" dirty="0" smtClean="0"/>
              <a:t>- Existiria </a:t>
            </a:r>
            <a:r>
              <a:rPr lang="pt-BR" dirty="0"/>
              <a:t>existe um tipo de melancolia natural, que devido à ação da bílis negra </a:t>
            </a:r>
            <a:r>
              <a:rPr lang="pt-BR" dirty="0" smtClean="0"/>
              <a:t>tornaria seu </a:t>
            </a:r>
            <a:r>
              <a:rPr lang="pt-BR" dirty="0"/>
              <a:t>portador genial</a:t>
            </a:r>
            <a:r>
              <a:rPr lang="pt-BR" dirty="0" smtClean="0"/>
              <a:t>.</a:t>
            </a:r>
          </a:p>
          <a:p>
            <a:r>
              <a:rPr lang="pt-BR" dirty="0" smtClean="0"/>
              <a:t>É </a:t>
            </a:r>
            <a:r>
              <a:rPr lang="pt-BR" dirty="0"/>
              <a:t>colocada como condição de </a:t>
            </a:r>
            <a:r>
              <a:rPr lang="pt-BR" dirty="0" smtClean="0"/>
              <a:t>genialidade; neste </a:t>
            </a:r>
            <a:r>
              <a:rPr lang="pt-BR" dirty="0"/>
              <a:t>tratado, muitos heróis míticos e filósofos </a:t>
            </a:r>
            <a:r>
              <a:rPr lang="pt-BR" dirty="0" smtClean="0"/>
              <a:t>são considerados melancólicos.</a:t>
            </a:r>
          </a:p>
          <a:p>
            <a:r>
              <a:rPr lang="pt-BR" dirty="0" smtClean="0"/>
              <a:t>A </a:t>
            </a:r>
            <a:r>
              <a:rPr lang="pt-BR" dirty="0"/>
              <a:t>criação e a melancolia ficam associadas: o </a:t>
            </a:r>
            <a:r>
              <a:rPr lang="pt-BR" dirty="0" smtClean="0"/>
              <a:t>homem triste </a:t>
            </a:r>
            <a:r>
              <a:rPr lang="pt-BR" dirty="0"/>
              <a:t>é também um homem profundo. Os melancólicos são homens excepcionais </a:t>
            </a:r>
            <a:r>
              <a:rPr lang="pt-BR" dirty="0" smtClean="0"/>
              <a:t>por natureza </a:t>
            </a:r>
            <a:r>
              <a:rPr lang="pt-BR" dirty="0"/>
              <a:t>e não por </a:t>
            </a:r>
            <a:r>
              <a:rPr lang="pt-BR" dirty="0" smtClean="0"/>
              <a:t>doença.</a:t>
            </a:r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273359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83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vibraraapi.files.wordpress.com/2013/09/7-chakras-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52" y="1"/>
            <a:ext cx="71029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79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 descr="http://4.bp.blogspot.com/-TI8Wh4WYas4/UheGwheuPAI/AAAAAAAAAws/UsgRmaflIFY/s1600/CHAKRA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93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Solidariedade entre corpos</a:t>
            </a:r>
            <a:endParaRPr lang="pt-BR" dirty="0"/>
          </a:p>
        </p:txBody>
      </p:sp>
      <p:pic>
        <p:nvPicPr>
          <p:cNvPr id="10242" name="Picture 2" descr="http://1.bp.blogspot.com/-YdcillSZboA/USOGOndZ5YI/AAAAAAAAAJc/iGJya81wFWA/s1600/chacras+fisico+mental+espiritu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2" y="1772816"/>
            <a:ext cx="7923650" cy="399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4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Jaider</a:t>
            </a:r>
            <a:r>
              <a:rPr lang="pt-BR" dirty="0" smtClean="0"/>
              <a:t> rodrigues de </a:t>
            </a:r>
            <a:r>
              <a:rPr lang="pt-BR" dirty="0" err="1" smtClean="0"/>
              <a:t>paula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800" b="0" dirty="0" err="1" smtClean="0"/>
              <a:t>amemg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844824"/>
            <a:ext cx="278430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75856" y="1772816"/>
            <a:ext cx="4536504" cy="54726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/>
              <a:t>A causa da depressão vige na alma e não somente no corpo físico. O conflito do deprimido remonta a causas pretéritas, provavelmente longínquas, com repercussão no presente. O cerne da questão liga-se a não identificação do amor divino e da paternidade do Criador. Por isso a rebeldia tão comum no deprimido.</a:t>
            </a:r>
          </a:p>
          <a:p>
            <a:pPr marL="0" indent="0">
              <a:buNone/>
            </a:pPr>
            <a:r>
              <a:rPr lang="pt-BR" dirty="0"/>
              <a:t>Revolta-se contra as leis, desdenha a própria vida, não concordando em ter sido criado, vai com facilidade ao suicídio (10 a 15% dos deprimidos se suicidará . Num ato de rebeldia extrema tentam devolver a própria vida ao Criador.</a:t>
            </a:r>
          </a:p>
          <a:p>
            <a:pPr marL="0" indent="0">
              <a:buNone/>
            </a:pPr>
            <a:r>
              <a:rPr lang="pt-BR" dirty="0"/>
              <a:t>Adão e Eva não representam um simples mito, mas sim a dura trajetória da humanidade.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223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VIA LÁCTEA</a:t>
            </a:r>
            <a:br>
              <a:rPr lang="pt-BR" dirty="0" smtClean="0"/>
            </a:br>
            <a:r>
              <a:rPr lang="pt-BR" sz="2800" dirty="0" smtClean="0"/>
              <a:t>LEGIÃO URBANA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“Quando </a:t>
            </a:r>
            <a:r>
              <a:rPr lang="pt-BR" dirty="0"/>
              <a:t>tudo está perdido</a:t>
            </a:r>
            <a:br>
              <a:rPr lang="pt-BR" dirty="0"/>
            </a:br>
            <a:r>
              <a:rPr lang="pt-BR" dirty="0"/>
              <a:t>Sempre existe um caminho</a:t>
            </a:r>
            <a:br>
              <a:rPr lang="pt-BR" dirty="0"/>
            </a:br>
            <a:r>
              <a:rPr lang="pt-BR" dirty="0"/>
              <a:t>Quando tudo está perdido</a:t>
            </a:r>
            <a:br>
              <a:rPr lang="pt-BR" dirty="0"/>
            </a:br>
            <a:r>
              <a:rPr lang="pt-BR" dirty="0"/>
              <a:t>Sempre existe uma luz</a:t>
            </a:r>
          </a:p>
          <a:p>
            <a:pPr marL="0" indent="0">
              <a:buNone/>
            </a:pPr>
            <a:r>
              <a:rPr lang="pt-BR" dirty="0"/>
              <a:t>Mas não me diga isso</a:t>
            </a:r>
          </a:p>
          <a:p>
            <a:pPr marL="0" indent="0">
              <a:buNone/>
            </a:pPr>
            <a:r>
              <a:rPr lang="pt-BR" dirty="0"/>
              <a:t>Hoje a tristeza</a:t>
            </a:r>
            <a:br>
              <a:rPr lang="pt-BR" dirty="0"/>
            </a:br>
            <a:r>
              <a:rPr lang="pt-BR" dirty="0"/>
              <a:t>Não é passageira</a:t>
            </a:r>
            <a:br>
              <a:rPr lang="pt-BR" dirty="0"/>
            </a:br>
            <a:r>
              <a:rPr lang="pt-BR" dirty="0"/>
              <a:t>Hoje fiquei com febre</a:t>
            </a:r>
            <a:br>
              <a:rPr lang="pt-BR" dirty="0"/>
            </a:br>
            <a:r>
              <a:rPr lang="pt-BR" dirty="0"/>
              <a:t>A tarde inteira</a:t>
            </a:r>
            <a:br>
              <a:rPr lang="pt-BR" dirty="0"/>
            </a:br>
            <a:r>
              <a:rPr lang="pt-BR" dirty="0"/>
              <a:t>E quando chegar a noite</a:t>
            </a:r>
            <a:br>
              <a:rPr lang="pt-BR" dirty="0"/>
            </a:br>
            <a:r>
              <a:rPr lang="pt-BR" dirty="0"/>
              <a:t>Cada estrela</a:t>
            </a:r>
            <a:br>
              <a:rPr lang="pt-BR" dirty="0"/>
            </a:br>
            <a:r>
              <a:rPr lang="pt-BR" dirty="0"/>
              <a:t>Parecerá uma </a:t>
            </a:r>
            <a:r>
              <a:rPr lang="pt-BR" dirty="0" smtClean="0"/>
              <a:t>lágrima”</a:t>
            </a:r>
            <a:endParaRPr lang="pt-BR" dirty="0"/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085184"/>
            <a:ext cx="3162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91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3700264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O deprimido apresenta duas características: - egoísmo e agressividade. Egoísmo por crer que sua dor é a maior do mundo e agressividade voltada principalmente contra si próprio. Não pensam que seus atos irão fazer sofrer os que vão ficar.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Jaider</a:t>
            </a:r>
            <a:r>
              <a:rPr lang="pt-BR" dirty="0" smtClean="0"/>
              <a:t> rodrigues de </a:t>
            </a:r>
            <a:r>
              <a:rPr lang="pt-BR" dirty="0" err="1" smtClean="0"/>
              <a:t>paula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800" b="0" dirty="0" err="1" smtClean="0"/>
              <a:t>amemg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32856"/>
            <a:ext cx="352839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1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67944" y="1609416"/>
            <a:ext cx="3628256" cy="48463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/>
              <a:t>A essência da existência é o elo Criador-criatura, Pai-filho. A ruptura deste elo pelo deprimido suicida é extremamente sofrida, pois, talvez, repete o desligamento havido outrora, quando da separação Pai e filho. Por isso as perdas precoces falam alto ao coração do deprimido.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Jaider</a:t>
            </a:r>
            <a:r>
              <a:rPr lang="pt-BR" dirty="0" smtClean="0"/>
              <a:t> rodrigues de </a:t>
            </a:r>
            <a:r>
              <a:rPr lang="pt-BR" dirty="0" err="1" smtClean="0"/>
              <a:t>paula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800" b="0" dirty="0" err="1" smtClean="0"/>
              <a:t>amemg</a:t>
            </a:r>
            <a:endParaRPr lang="pt-BR" dirty="0"/>
          </a:p>
        </p:txBody>
      </p:sp>
      <p:pic>
        <p:nvPicPr>
          <p:cNvPr id="4098" name="Picture 2" descr="http://www.velhosamigos.com.br/imagens/DatasEspeciais/diaarvoreeducati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38100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41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20888"/>
            <a:ext cx="5238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74617" y="1589598"/>
            <a:ext cx="301726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dirty="0">
                <a:solidFill>
                  <a:schemeClr val="tx1"/>
                </a:solidFill>
                <a:latin typeface="+mj-lt"/>
              </a:rPr>
              <a:t>Contrapondo a máxima grega “conhece-te a ti mesmo” com outra formulada por Sócrates em seus diálogos “o cuidado de si te assenhora”, 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Foucault</a:t>
            </a:r>
            <a:r>
              <a:rPr lang="pt-BR" baseline="30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demonstra que aquele princípio deriva deste último, ou seja, conhecer-se estaria contido em cuidar-se.</a:t>
            </a:r>
            <a:endParaRPr lang="pt-BR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cuidado como caminho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015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52133"/>
            <a:ext cx="3241513" cy="399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067944" y="1700808"/>
            <a:ext cx="4147844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dirty="0">
                <a:solidFill>
                  <a:schemeClr val="tx1"/>
                </a:solidFill>
                <a:latin typeface="+mj-lt"/>
              </a:rPr>
              <a:t>Teria Sócrates, ele mesmo, abandonado seus interesses para cuidar dos outros, incitando-os ao cuidado de si. </a:t>
            </a:r>
            <a:r>
              <a:rPr lang="pt-BR" b="1" dirty="0">
                <a:solidFill>
                  <a:schemeClr val="tx1"/>
                </a:solidFill>
                <a:latin typeface="+mj-lt"/>
              </a:rPr>
              <a:t>“O cuidado de si mesmo é um tipo de agulhão que deve ser implantado na carne dos homens, plantado na sua existência e que é um princípio de agitação, um princípio de inquietude permanente ao longo da existência.”</a:t>
            </a:r>
          </a:p>
        </p:txBody>
      </p:sp>
      <p:sp>
        <p:nvSpPr>
          <p:cNvPr id="7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cuidado como caminho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679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6672"/>
            <a:ext cx="279031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Aproximação afetiva</a:t>
            </a:r>
            <a:br>
              <a:rPr lang="pt-BR" dirty="0" smtClean="0"/>
            </a:br>
            <a:r>
              <a:rPr lang="pt-BR" sz="2800" dirty="0" err="1" smtClean="0"/>
              <a:t>ermance</a:t>
            </a:r>
            <a:r>
              <a:rPr lang="pt-BR" sz="2800" dirty="0" smtClean="0"/>
              <a:t> </a:t>
            </a:r>
            <a:r>
              <a:rPr lang="pt-BR" sz="2800" dirty="0" err="1" smtClean="0"/>
              <a:t>dufaux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Do livro “Qual a medida do seu amor?”</a:t>
            </a:r>
          </a:p>
          <a:p>
            <a:r>
              <a:rPr lang="pt-BR" dirty="0" smtClean="0"/>
              <a:t>Nove passos:</a:t>
            </a:r>
          </a:p>
          <a:p>
            <a:pPr lvl="1"/>
            <a:r>
              <a:rPr lang="pt-BR" b="1" dirty="0" smtClean="0"/>
              <a:t>Positividade: </a:t>
            </a:r>
            <a:r>
              <a:rPr lang="pt-BR" dirty="0" smtClean="0"/>
              <a:t>assertividade</a:t>
            </a:r>
          </a:p>
          <a:p>
            <a:pPr lvl="1"/>
            <a:r>
              <a:rPr lang="pt-BR" b="1" dirty="0" smtClean="0"/>
              <a:t>Alteridade</a:t>
            </a:r>
            <a:r>
              <a:rPr lang="pt-BR" b="1" dirty="0" smtClean="0"/>
              <a:t>:</a:t>
            </a:r>
            <a:r>
              <a:rPr lang="pt-BR" dirty="0" smtClean="0"/>
              <a:t> para construir uma individualidade é necessário um coletivo</a:t>
            </a:r>
          </a:p>
          <a:p>
            <a:pPr lvl="1"/>
            <a:r>
              <a:rPr lang="pt-BR" b="1" dirty="0" smtClean="0"/>
              <a:t>Empatia:</a:t>
            </a:r>
            <a:r>
              <a:rPr lang="pt-BR" dirty="0" smtClean="0"/>
              <a:t> sentir como o outro</a:t>
            </a:r>
          </a:p>
          <a:p>
            <a:pPr lvl="1"/>
            <a:r>
              <a:rPr lang="pt-BR" b="1" dirty="0" smtClean="0"/>
              <a:t>Autenticidade:</a:t>
            </a:r>
            <a:r>
              <a:rPr lang="pt-BR" dirty="0" smtClean="0"/>
              <a:t> ser real, </a:t>
            </a:r>
            <a:r>
              <a:rPr lang="pt-BR" dirty="0" smtClean="0"/>
              <a:t>verdadeiro, ter fé</a:t>
            </a:r>
            <a:endParaRPr lang="pt-BR" dirty="0" smtClean="0"/>
          </a:p>
          <a:p>
            <a:pPr lvl="1"/>
            <a:r>
              <a:rPr lang="pt-BR" b="1" dirty="0" smtClean="0"/>
              <a:t>Fraternidade:</a:t>
            </a:r>
            <a:r>
              <a:rPr lang="pt-BR" dirty="0" smtClean="0"/>
              <a:t> viver como irmãos</a:t>
            </a:r>
          </a:p>
          <a:p>
            <a:pPr lvl="1"/>
            <a:r>
              <a:rPr lang="pt-BR" b="1" dirty="0" smtClean="0"/>
              <a:t>Perdão:</a:t>
            </a:r>
            <a:r>
              <a:rPr lang="pt-BR" dirty="0" smtClean="0"/>
              <a:t> permanecer doando</a:t>
            </a:r>
          </a:p>
          <a:p>
            <a:pPr lvl="1"/>
            <a:r>
              <a:rPr lang="pt-BR" b="1" dirty="0" smtClean="0"/>
              <a:t>Responsabilidade:</a:t>
            </a:r>
            <a:r>
              <a:rPr lang="pt-BR" dirty="0" smtClean="0"/>
              <a:t> habilidade em dar respostas</a:t>
            </a:r>
          </a:p>
          <a:p>
            <a:pPr lvl="1"/>
            <a:r>
              <a:rPr lang="pt-BR" b="1" dirty="0" smtClean="0"/>
              <a:t>Saber ouvir: </a:t>
            </a:r>
            <a:r>
              <a:rPr lang="pt-BR" dirty="0" smtClean="0"/>
              <a:t>trazer o outro para dentro de mim</a:t>
            </a:r>
          </a:p>
          <a:p>
            <a:pPr lvl="1"/>
            <a:r>
              <a:rPr lang="pt-BR" b="1" dirty="0" smtClean="0"/>
              <a:t>Cativar: </a:t>
            </a:r>
            <a:r>
              <a:rPr lang="pt-BR" dirty="0" smtClean="0"/>
              <a:t>estar-se preso por vontade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720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omingos\Pictures\Imagens de Trabalho\Entre nó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00808"/>
            <a:ext cx="4770530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39552" y="1556792"/>
            <a:ext cx="331236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dirty="0">
                <a:solidFill>
                  <a:schemeClr val="bg1"/>
                </a:solidFill>
              </a:rPr>
              <a:t>“</a:t>
            </a:r>
            <a:r>
              <a:rPr lang="pt-BR" dirty="0">
                <a:solidFill>
                  <a:schemeClr val="tx1"/>
                </a:solidFill>
                <a:latin typeface="+mn-lt"/>
              </a:rPr>
              <a:t>A arte da vida é fazer pouca distinção entre mente e corpo, entre saúde e adoecer. É simplesmente buscar acertar em tudo que faz, deixando aos outros que definam o que esta fazendo. Viver é fazer o todo, simultaneamente.”</a:t>
            </a:r>
            <a:br>
              <a:rPr lang="pt-BR" dirty="0">
                <a:solidFill>
                  <a:schemeClr val="tx1"/>
                </a:solidFill>
                <a:latin typeface="+mn-lt"/>
              </a:rPr>
            </a:br>
            <a:r>
              <a:rPr lang="pt-BR" i="1" dirty="0">
                <a:solidFill>
                  <a:schemeClr val="tx1"/>
                </a:solidFill>
                <a:latin typeface="+mn-lt"/>
              </a:rPr>
              <a:t>Pensamento</a:t>
            </a:r>
            <a:r>
              <a:rPr lang="pt-BR" i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 budista</a:t>
            </a:r>
            <a:endParaRPr lang="pt-BR" b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Sob a égide do cuidado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495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397" y="1561358"/>
            <a:ext cx="6587125" cy="439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134" y="1052736"/>
            <a:ext cx="4251746" cy="541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cuidado – o novo paradigma do século </a:t>
            </a:r>
            <a:r>
              <a:rPr lang="pt-BR" dirty="0" err="1" smtClean="0"/>
              <a:t>xxi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671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altron.files.wordpress.com/2008/01/la-lu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884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Quem ama, cuida...</a:t>
            </a: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39552" y="1637937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t-BR" dirty="0" smtClean="0"/>
              <a:t>Quem cuida, ama...</a:t>
            </a: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54201" y="3140968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t-BR" dirty="0" smtClean="0"/>
              <a:t>E Quem ama, permanece em deus porque...</a:t>
            </a:r>
            <a:endParaRPr lang="pt-BR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54201" y="486916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6000" dirty="0" smtClean="0"/>
              <a:t>Deus é </a:t>
            </a:r>
            <a:r>
              <a:rPr lang="pt-BR" sz="6000" dirty="0" smtClean="0">
                <a:hlinkClick r:id="rId3" action="ppaction://hlinkfile"/>
              </a:rPr>
              <a:t>amor!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604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8172400" cy="6858000"/>
          </a:xfrm>
        </p:spPr>
        <p:txBody>
          <a:bodyPr>
            <a:normAutofit fontScale="92500"/>
          </a:bodyPr>
          <a:lstStyle/>
          <a:p>
            <a:pPr marL="0" indent="0" latinLnBrk="1">
              <a:buNone/>
            </a:pPr>
            <a:r>
              <a:rPr lang="en-US" i="1" dirty="0" err="1"/>
              <a:t>Filhos</a:t>
            </a:r>
            <a:r>
              <a:rPr lang="en-US" i="1" dirty="0"/>
              <a:t> </a:t>
            </a:r>
            <a:r>
              <a:rPr lang="en-US" i="1" dirty="0" err="1"/>
              <a:t>amados</a:t>
            </a:r>
            <a:r>
              <a:rPr lang="en-US" i="1" dirty="0"/>
              <a:t>, </a:t>
            </a:r>
            <a:endParaRPr lang="pt-BR" i="1" dirty="0"/>
          </a:p>
          <a:p>
            <a:pPr marL="0" indent="0" latinLnBrk="1">
              <a:buNone/>
            </a:pPr>
            <a:r>
              <a:rPr lang="en-US" i="1" dirty="0"/>
              <a:t>O </a:t>
            </a:r>
            <a:r>
              <a:rPr lang="en-US" i="1" dirty="0" err="1"/>
              <a:t>momento</a:t>
            </a:r>
            <a:r>
              <a:rPr lang="en-US" i="1" dirty="0"/>
              <a:t> é de </a:t>
            </a:r>
            <a:r>
              <a:rPr lang="en-US" i="1" dirty="0" err="1"/>
              <a:t>serenidade</a:t>
            </a:r>
            <a:r>
              <a:rPr lang="en-US" i="1" dirty="0"/>
              <a:t> e </a:t>
            </a:r>
            <a:r>
              <a:rPr lang="en-US" i="1" dirty="0" err="1"/>
              <a:t>oração</a:t>
            </a:r>
            <a:r>
              <a:rPr lang="en-US" i="1" dirty="0"/>
              <a:t>. </a:t>
            </a:r>
            <a:endParaRPr lang="pt-BR" i="1" dirty="0"/>
          </a:p>
          <a:p>
            <a:pPr marL="0" indent="0" latinLnBrk="1">
              <a:buNone/>
            </a:pPr>
            <a:r>
              <a:rPr lang="en-US" i="1" dirty="0" err="1"/>
              <a:t>Cuidem</a:t>
            </a:r>
            <a:r>
              <a:rPr lang="en-US" i="1" dirty="0"/>
              <a:t> para </a:t>
            </a:r>
            <a:r>
              <a:rPr lang="en-US" i="1" dirty="0" err="1"/>
              <a:t>que</a:t>
            </a:r>
            <a:r>
              <a:rPr lang="en-US" i="1" dirty="0"/>
              <a:t> </a:t>
            </a:r>
            <a:r>
              <a:rPr lang="en-US" i="1" dirty="0" err="1"/>
              <a:t>os</a:t>
            </a:r>
            <a:r>
              <a:rPr lang="en-US" i="1" dirty="0"/>
              <a:t> </a:t>
            </a:r>
            <a:r>
              <a:rPr lang="en-US" i="1" dirty="0" err="1"/>
              <a:t>sentimentos</a:t>
            </a:r>
            <a:r>
              <a:rPr lang="en-US" i="1" dirty="0"/>
              <a:t> </a:t>
            </a:r>
            <a:r>
              <a:rPr lang="en-US" i="1" dirty="0" err="1"/>
              <a:t>que</a:t>
            </a:r>
            <a:r>
              <a:rPr lang="en-US" i="1" dirty="0"/>
              <a:t> se </a:t>
            </a:r>
            <a:r>
              <a:rPr lang="en-US" i="1" dirty="0" err="1"/>
              <a:t>fazem</a:t>
            </a:r>
            <a:r>
              <a:rPr lang="en-US" i="1" dirty="0"/>
              <a:t> </a:t>
            </a:r>
            <a:r>
              <a:rPr lang="en-US" i="1" dirty="0" err="1"/>
              <a:t>presentes</a:t>
            </a:r>
            <a:r>
              <a:rPr lang="en-US" i="1" dirty="0"/>
              <a:t> </a:t>
            </a:r>
            <a:r>
              <a:rPr lang="en-US" i="1" dirty="0" err="1"/>
              <a:t>não</a:t>
            </a:r>
            <a:r>
              <a:rPr lang="en-US" i="1" dirty="0"/>
              <a:t> </a:t>
            </a:r>
            <a:r>
              <a:rPr lang="en-US" i="1" dirty="0" err="1"/>
              <a:t>sejam</a:t>
            </a:r>
            <a:r>
              <a:rPr lang="en-US" i="1" dirty="0"/>
              <a:t> </a:t>
            </a:r>
            <a:r>
              <a:rPr lang="en-US" i="1" dirty="0" err="1"/>
              <a:t>móvel</a:t>
            </a:r>
            <a:r>
              <a:rPr lang="en-US" i="1" dirty="0"/>
              <a:t> de </a:t>
            </a:r>
            <a:r>
              <a:rPr lang="en-US" i="1" dirty="0" err="1"/>
              <a:t>perturbação</a:t>
            </a:r>
            <a:r>
              <a:rPr lang="en-US" i="1" dirty="0"/>
              <a:t> a </a:t>
            </a:r>
            <a:r>
              <a:rPr lang="en-US" i="1" dirty="0" err="1"/>
              <a:t>nossa</a:t>
            </a:r>
            <a:r>
              <a:rPr lang="en-US" i="1" dirty="0"/>
              <a:t> </a:t>
            </a:r>
            <a:r>
              <a:rPr lang="en-US" i="1" dirty="0" err="1"/>
              <a:t>querida</a:t>
            </a:r>
            <a:r>
              <a:rPr lang="en-US" i="1" dirty="0"/>
              <a:t> </a:t>
            </a:r>
            <a:r>
              <a:rPr lang="en-US" i="1" dirty="0" err="1"/>
              <a:t>filha</a:t>
            </a:r>
            <a:r>
              <a:rPr lang="en-US" i="1" dirty="0"/>
              <a:t> </a:t>
            </a:r>
            <a:r>
              <a:rPr lang="en-US" i="1" dirty="0" smtClean="0"/>
              <a:t>e   </a:t>
            </a:r>
            <a:r>
              <a:rPr lang="en-US" i="1" dirty="0" err="1"/>
              <a:t>irmã</a:t>
            </a:r>
            <a:r>
              <a:rPr lang="en-US" i="1" dirty="0"/>
              <a:t> no ideal. </a:t>
            </a:r>
            <a:endParaRPr lang="pt-BR" i="1" dirty="0"/>
          </a:p>
          <a:p>
            <a:pPr marL="0" indent="0" latinLnBrk="1">
              <a:buNone/>
            </a:pPr>
            <a:r>
              <a:rPr lang="en-US" i="1" dirty="0" err="1"/>
              <a:t>Não</a:t>
            </a:r>
            <a:r>
              <a:rPr lang="en-US" i="1" dirty="0"/>
              <a:t> se </a:t>
            </a:r>
            <a:r>
              <a:rPr lang="en-US" i="1" dirty="0" err="1"/>
              <a:t>pode</a:t>
            </a:r>
            <a:r>
              <a:rPr lang="en-US" i="1" dirty="0"/>
              <a:t> </a:t>
            </a:r>
            <a:r>
              <a:rPr lang="en-US" i="1" dirty="0" err="1"/>
              <a:t>esquecer</a:t>
            </a:r>
            <a:r>
              <a:rPr lang="en-US" i="1" dirty="0"/>
              <a:t> de </a:t>
            </a:r>
            <a:r>
              <a:rPr lang="en-US" i="1" dirty="0" err="1"/>
              <a:t>que</a:t>
            </a:r>
            <a:r>
              <a:rPr lang="en-US" i="1" dirty="0"/>
              <a:t> o </a:t>
            </a:r>
            <a:r>
              <a:rPr lang="en-US" i="1" dirty="0" err="1"/>
              <a:t>coração</a:t>
            </a:r>
            <a:r>
              <a:rPr lang="en-US" i="1" dirty="0"/>
              <a:t> </a:t>
            </a:r>
            <a:r>
              <a:rPr lang="en-US" i="1" dirty="0" err="1"/>
              <a:t>valoroso</a:t>
            </a:r>
            <a:r>
              <a:rPr lang="en-US" i="1" dirty="0"/>
              <a:t> e </a:t>
            </a:r>
            <a:r>
              <a:rPr lang="en-US" i="1" dirty="0" err="1"/>
              <a:t>digno</a:t>
            </a:r>
            <a:r>
              <a:rPr lang="en-US" i="1" dirty="0"/>
              <a:t> é </a:t>
            </a:r>
            <a:r>
              <a:rPr lang="en-US" i="1" dirty="0" err="1"/>
              <a:t>sempre</a:t>
            </a:r>
            <a:r>
              <a:rPr lang="en-US" i="1" dirty="0"/>
              <a:t> </a:t>
            </a:r>
            <a:r>
              <a:rPr lang="en-US" i="1" dirty="0" err="1"/>
              <a:t>amparado</a:t>
            </a:r>
            <a:r>
              <a:rPr lang="en-US" i="1" dirty="0"/>
              <a:t>, </a:t>
            </a:r>
            <a:r>
              <a:rPr lang="en-US" i="1" dirty="0" err="1"/>
              <a:t>seja</a:t>
            </a:r>
            <a:r>
              <a:rPr lang="en-US" i="1" dirty="0"/>
              <a:t> </a:t>
            </a:r>
            <a:r>
              <a:rPr lang="en-US" i="1" dirty="0" err="1"/>
              <a:t>qual</a:t>
            </a:r>
            <a:r>
              <a:rPr lang="en-US" i="1" dirty="0"/>
              <a:t> for a </a:t>
            </a:r>
            <a:r>
              <a:rPr lang="en-US" i="1" dirty="0" err="1"/>
              <a:t>situação</a:t>
            </a:r>
            <a:r>
              <a:rPr lang="en-US" i="1" dirty="0"/>
              <a:t> </a:t>
            </a:r>
            <a:r>
              <a:rPr lang="en-US" i="1" dirty="0" err="1"/>
              <a:t>ou</a:t>
            </a:r>
            <a:r>
              <a:rPr lang="en-US" i="1" dirty="0"/>
              <a:t> o </a:t>
            </a:r>
            <a:r>
              <a:rPr lang="en-US" i="1" dirty="0" smtClean="0"/>
              <a:t>            </a:t>
            </a:r>
            <a:r>
              <a:rPr lang="en-US" i="1" dirty="0" err="1" smtClean="0"/>
              <a:t>momento</a:t>
            </a:r>
            <a:r>
              <a:rPr lang="en-US" i="1" dirty="0"/>
              <a:t>. </a:t>
            </a:r>
            <a:endParaRPr lang="pt-BR" i="1" dirty="0"/>
          </a:p>
          <a:p>
            <a:pPr marL="0" indent="0" latinLnBrk="1">
              <a:buNone/>
            </a:pPr>
            <a:r>
              <a:rPr lang="en-US" i="1" dirty="0"/>
              <a:t>A </a:t>
            </a:r>
            <a:r>
              <a:rPr lang="en-US" i="1" dirty="0" err="1"/>
              <a:t>companheira</a:t>
            </a:r>
            <a:r>
              <a:rPr lang="en-US" i="1" dirty="0"/>
              <a:t> </a:t>
            </a:r>
            <a:r>
              <a:rPr lang="en-US" i="1" dirty="0" err="1"/>
              <a:t>vê</a:t>
            </a:r>
            <a:r>
              <a:rPr lang="en-US" i="1" dirty="0"/>
              <a:t>-se agora </a:t>
            </a:r>
            <a:r>
              <a:rPr lang="en-US" i="1" dirty="0" err="1"/>
              <a:t>amparada</a:t>
            </a:r>
            <a:r>
              <a:rPr lang="en-US" i="1" dirty="0"/>
              <a:t> </a:t>
            </a:r>
            <a:r>
              <a:rPr lang="en-US" i="1" dirty="0" err="1"/>
              <a:t>pelos</a:t>
            </a:r>
            <a:r>
              <a:rPr lang="en-US" i="1" dirty="0"/>
              <a:t> </a:t>
            </a:r>
            <a:r>
              <a:rPr lang="en-US" i="1" dirty="0" err="1"/>
              <a:t>que</a:t>
            </a:r>
            <a:r>
              <a:rPr lang="en-US" i="1" dirty="0"/>
              <a:t> </a:t>
            </a:r>
            <a:r>
              <a:rPr lang="en-US" i="1" dirty="0" err="1"/>
              <a:t>lhe</a:t>
            </a:r>
            <a:r>
              <a:rPr lang="en-US" i="1" dirty="0"/>
              <a:t> </a:t>
            </a:r>
            <a:r>
              <a:rPr lang="en-US" i="1" dirty="0" smtClean="0"/>
              <a:t>        </a:t>
            </a:r>
            <a:r>
              <a:rPr lang="en-US" i="1" dirty="0" err="1" smtClean="0"/>
              <a:t>antecederam</a:t>
            </a:r>
            <a:r>
              <a:rPr lang="en-US" i="1" dirty="0" smtClean="0"/>
              <a:t>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jornada</a:t>
            </a:r>
            <a:r>
              <a:rPr lang="en-US" i="1" dirty="0"/>
              <a:t> </a:t>
            </a:r>
            <a:r>
              <a:rPr lang="en-US" i="1" dirty="0" err="1"/>
              <a:t>ao</a:t>
            </a:r>
            <a:r>
              <a:rPr lang="en-US" i="1" dirty="0"/>
              <a:t> </a:t>
            </a:r>
            <a:r>
              <a:rPr lang="en-US" i="1" dirty="0" err="1"/>
              <a:t>plano</a:t>
            </a:r>
            <a:r>
              <a:rPr lang="en-US" i="1" dirty="0"/>
              <a:t> </a:t>
            </a:r>
            <a:r>
              <a:rPr lang="en-US" i="1" dirty="0" err="1"/>
              <a:t>espiritual</a:t>
            </a:r>
            <a:r>
              <a:rPr lang="en-US" i="1" dirty="0"/>
              <a:t>. </a:t>
            </a:r>
            <a:endParaRPr lang="pt-BR" i="1" dirty="0"/>
          </a:p>
          <a:p>
            <a:pPr marL="0" indent="0" latinLnBrk="1">
              <a:buNone/>
            </a:pPr>
            <a:r>
              <a:rPr lang="en-US" i="1" dirty="0"/>
              <a:t>Toda a </a:t>
            </a:r>
            <a:r>
              <a:rPr lang="en-US" i="1" dirty="0" err="1"/>
              <a:t>sua</a:t>
            </a:r>
            <a:r>
              <a:rPr lang="en-US" i="1" dirty="0"/>
              <a:t> </a:t>
            </a:r>
            <a:r>
              <a:rPr lang="en-US" i="1" dirty="0" err="1"/>
              <a:t>bagagem</a:t>
            </a:r>
            <a:r>
              <a:rPr lang="en-US" i="1" dirty="0"/>
              <a:t> </a:t>
            </a:r>
            <a:r>
              <a:rPr lang="en-US" i="1" dirty="0" err="1"/>
              <a:t>deve</a:t>
            </a:r>
            <a:r>
              <a:rPr lang="en-US" i="1" dirty="0"/>
              <a:t> </a:t>
            </a:r>
            <a:r>
              <a:rPr lang="en-US" i="1" dirty="0" err="1"/>
              <a:t>ser</a:t>
            </a:r>
            <a:r>
              <a:rPr lang="en-US" i="1" dirty="0"/>
              <a:t> </a:t>
            </a:r>
            <a:r>
              <a:rPr lang="en-US" i="1" dirty="0" err="1"/>
              <a:t>motmotivo</a:t>
            </a:r>
            <a:r>
              <a:rPr lang="en-US" i="1" dirty="0"/>
              <a:t> para o </a:t>
            </a:r>
            <a:r>
              <a:rPr lang="en-US" i="1" dirty="0" smtClean="0"/>
              <a:t>              </a:t>
            </a:r>
            <a:r>
              <a:rPr lang="en-US" i="1" dirty="0" err="1" smtClean="0"/>
              <a:t>acolhimento</a:t>
            </a:r>
            <a:r>
              <a:rPr lang="en-US" i="1" dirty="0" smtClean="0"/>
              <a:t> </a:t>
            </a:r>
            <a:r>
              <a:rPr lang="en-US" i="1" dirty="0" err="1"/>
              <a:t>afetivo</a:t>
            </a:r>
            <a:r>
              <a:rPr lang="en-US" i="1" dirty="0"/>
              <a:t> da parte de </a:t>
            </a:r>
            <a:r>
              <a:rPr lang="en-US" i="1" dirty="0" err="1"/>
              <a:t>vocês</a:t>
            </a:r>
            <a:r>
              <a:rPr lang="en-US" i="1" dirty="0"/>
              <a:t>. A </a:t>
            </a:r>
            <a:r>
              <a:rPr lang="en-US" i="1" dirty="0" err="1"/>
              <a:t>fragilidade</a:t>
            </a:r>
            <a:r>
              <a:rPr lang="en-US" i="1" dirty="0"/>
              <a:t> do </a:t>
            </a:r>
            <a:r>
              <a:rPr lang="en-US" i="1" dirty="0" smtClean="0"/>
              <a:t>  </a:t>
            </a:r>
            <a:r>
              <a:rPr lang="en-US" i="1" dirty="0" err="1" smtClean="0"/>
              <a:t>aparelho</a:t>
            </a:r>
            <a:r>
              <a:rPr lang="en-US" i="1" dirty="0" smtClean="0"/>
              <a:t> </a:t>
            </a:r>
            <a:r>
              <a:rPr lang="en-US" i="1" dirty="0" err="1"/>
              <a:t>físico</a:t>
            </a:r>
            <a:r>
              <a:rPr lang="en-US" i="1" dirty="0"/>
              <a:t> </a:t>
            </a:r>
            <a:r>
              <a:rPr lang="en-US" i="1" dirty="0" err="1"/>
              <a:t>já</a:t>
            </a:r>
            <a:r>
              <a:rPr lang="en-US" i="1" dirty="0"/>
              <a:t> </a:t>
            </a:r>
            <a:r>
              <a:rPr lang="en-US" i="1" dirty="0" err="1"/>
              <a:t>não</a:t>
            </a:r>
            <a:r>
              <a:rPr lang="en-US" i="1" dirty="0"/>
              <a:t> </a:t>
            </a:r>
            <a:r>
              <a:rPr lang="en-US" i="1" dirty="0" err="1"/>
              <a:t>comportava</a:t>
            </a:r>
            <a:r>
              <a:rPr lang="en-US" i="1" dirty="0"/>
              <a:t> o vigor do </a:t>
            </a:r>
            <a:r>
              <a:rPr lang="en-US" i="1" dirty="0" err="1"/>
              <a:t>seu</a:t>
            </a:r>
            <a:r>
              <a:rPr lang="en-US" i="1" dirty="0"/>
              <a:t> </a:t>
            </a:r>
            <a:r>
              <a:rPr lang="en-US" i="1" dirty="0" err="1"/>
              <a:t>espírito</a:t>
            </a:r>
            <a:r>
              <a:rPr lang="en-US" i="1" dirty="0"/>
              <a:t>, </a:t>
            </a:r>
            <a:r>
              <a:rPr lang="en-US" i="1" dirty="0" err="1"/>
              <a:t>jungido</a:t>
            </a:r>
            <a:r>
              <a:rPr lang="en-US" i="1" dirty="0"/>
              <a:t> à </a:t>
            </a:r>
            <a:r>
              <a:rPr lang="en-US" i="1" dirty="0" err="1"/>
              <a:t>matéria</a:t>
            </a:r>
            <a:r>
              <a:rPr lang="en-US" i="1" dirty="0"/>
              <a:t> </a:t>
            </a:r>
            <a:r>
              <a:rPr lang="en-US" i="1" dirty="0" err="1"/>
              <a:t>apenas</a:t>
            </a:r>
            <a:r>
              <a:rPr lang="en-US" i="1" dirty="0"/>
              <a:t> </a:t>
            </a:r>
            <a:r>
              <a:rPr lang="en-US" i="1" dirty="0" err="1"/>
              <a:t>pelas</a:t>
            </a:r>
            <a:r>
              <a:rPr lang="en-US" i="1" dirty="0"/>
              <a:t> </a:t>
            </a:r>
            <a:r>
              <a:rPr lang="en-US" i="1" dirty="0" err="1"/>
              <a:t>necessidades</a:t>
            </a:r>
            <a:r>
              <a:rPr lang="en-US" i="1" dirty="0"/>
              <a:t> da </a:t>
            </a:r>
            <a:r>
              <a:rPr lang="en-US" i="1" dirty="0" err="1"/>
              <a:t>tarefa</a:t>
            </a:r>
            <a:r>
              <a:rPr lang="en-US" i="1" dirty="0"/>
              <a:t>. </a:t>
            </a:r>
            <a:endParaRPr lang="pt-BR" i="1" dirty="0"/>
          </a:p>
          <a:p>
            <a:pPr marL="0" indent="0" latinLnBrk="1">
              <a:buNone/>
            </a:pPr>
            <a:r>
              <a:rPr lang="en-US" i="1" dirty="0"/>
              <a:t>A </a:t>
            </a:r>
            <a:r>
              <a:rPr lang="en-US" i="1" dirty="0" err="1"/>
              <a:t>vitalidade</a:t>
            </a:r>
            <a:r>
              <a:rPr lang="en-US" i="1" dirty="0"/>
              <a:t> da </a:t>
            </a:r>
            <a:r>
              <a:rPr lang="en-US" i="1" dirty="0" err="1"/>
              <a:t>sua</a:t>
            </a:r>
            <a:r>
              <a:rPr lang="en-US" i="1" dirty="0"/>
              <a:t> alma </a:t>
            </a:r>
            <a:r>
              <a:rPr lang="en-US" i="1" dirty="0" err="1"/>
              <a:t>persiste</a:t>
            </a:r>
            <a:r>
              <a:rPr lang="en-US" i="1" dirty="0"/>
              <a:t> e é </a:t>
            </a:r>
            <a:r>
              <a:rPr lang="en-US" i="1" dirty="0" err="1"/>
              <a:t>preciso</a:t>
            </a:r>
            <a:r>
              <a:rPr lang="en-US" i="1" dirty="0"/>
              <a:t> </a:t>
            </a:r>
            <a:r>
              <a:rPr lang="en-US" i="1" dirty="0" err="1"/>
              <a:t>que</a:t>
            </a:r>
            <a:r>
              <a:rPr lang="en-US" i="1" dirty="0"/>
              <a:t> as </a:t>
            </a:r>
            <a:r>
              <a:rPr lang="en-US" i="1" dirty="0" smtClean="0"/>
              <a:t>        </a:t>
            </a:r>
            <a:r>
              <a:rPr lang="en-US" i="1" dirty="0" err="1" smtClean="0"/>
              <a:t>vibrações</a:t>
            </a:r>
            <a:r>
              <a:rPr lang="en-US" i="1" dirty="0" smtClean="0"/>
              <a:t> </a:t>
            </a:r>
            <a:r>
              <a:rPr lang="en-US" i="1" dirty="0" err="1"/>
              <a:t>emanadas</a:t>
            </a:r>
            <a:r>
              <a:rPr lang="en-US" i="1" dirty="0"/>
              <a:t> </a:t>
            </a:r>
            <a:r>
              <a:rPr lang="en-US" i="1" dirty="0" err="1"/>
              <a:t>só</a:t>
            </a:r>
            <a:r>
              <a:rPr lang="en-US" i="1" dirty="0"/>
              <a:t> </a:t>
            </a:r>
            <a:r>
              <a:rPr lang="en-US" i="1" dirty="0" err="1"/>
              <a:t>sejam</a:t>
            </a:r>
            <a:r>
              <a:rPr lang="en-US" i="1" dirty="0"/>
              <a:t> </a:t>
            </a:r>
            <a:r>
              <a:rPr lang="en-US" i="1" dirty="0" err="1"/>
              <a:t>motivo</a:t>
            </a:r>
            <a:r>
              <a:rPr lang="en-US" i="1" dirty="0"/>
              <a:t> de </a:t>
            </a:r>
            <a:r>
              <a:rPr lang="en-US" i="1" dirty="0" err="1"/>
              <a:t>amparo</a:t>
            </a:r>
            <a:r>
              <a:rPr lang="en-US" i="1" dirty="0"/>
              <a:t> </a:t>
            </a:r>
            <a:r>
              <a:rPr lang="en-US" i="1" dirty="0" smtClean="0"/>
              <a:t>e           </a:t>
            </a:r>
            <a:r>
              <a:rPr lang="en-US" i="1" dirty="0" err="1"/>
              <a:t>conforto</a:t>
            </a:r>
            <a:r>
              <a:rPr lang="en-US" i="1" dirty="0"/>
              <a:t>. </a:t>
            </a:r>
            <a:endParaRPr lang="pt-BR" i="1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904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74" y="4476750"/>
            <a:ext cx="5810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8172400" cy="6858000"/>
          </a:xfrm>
        </p:spPr>
        <p:txBody>
          <a:bodyPr>
            <a:normAutofit fontScale="85000" lnSpcReduction="20000"/>
          </a:bodyPr>
          <a:lstStyle/>
          <a:p>
            <a:pPr marL="0" indent="0" latinLnBrk="1">
              <a:buNone/>
            </a:pPr>
            <a:endParaRPr lang="en-US" dirty="0" smtClean="0"/>
          </a:p>
          <a:p>
            <a:pPr marL="0" indent="0" latinLnBrk="1">
              <a:buNone/>
            </a:pPr>
            <a:r>
              <a:rPr lang="en-US" i="1" dirty="0" err="1" smtClean="0"/>
              <a:t>Não</a:t>
            </a:r>
            <a:r>
              <a:rPr lang="en-US" i="1" dirty="0" smtClean="0"/>
              <a:t> </a:t>
            </a:r>
            <a:r>
              <a:rPr lang="en-US" i="1" dirty="0"/>
              <a:t>se </a:t>
            </a:r>
            <a:r>
              <a:rPr lang="en-US" i="1" dirty="0" err="1"/>
              <a:t>sintam</a:t>
            </a:r>
            <a:r>
              <a:rPr lang="en-US" i="1" dirty="0"/>
              <a:t> </a:t>
            </a:r>
            <a:r>
              <a:rPr lang="en-US" i="1" dirty="0" err="1"/>
              <a:t>órfãos</a:t>
            </a:r>
            <a:r>
              <a:rPr lang="en-US" i="1" dirty="0"/>
              <a:t>. </a:t>
            </a:r>
            <a:r>
              <a:rPr lang="en-US" i="1" dirty="0" err="1"/>
              <a:t>Acima</a:t>
            </a:r>
            <a:r>
              <a:rPr lang="en-US" i="1" dirty="0"/>
              <a:t> de </a:t>
            </a:r>
            <a:r>
              <a:rPr lang="en-US" i="1" dirty="0" err="1"/>
              <a:t>tudo</a:t>
            </a:r>
            <a:r>
              <a:rPr lang="en-US" i="1" dirty="0"/>
              <a:t>, o </a:t>
            </a:r>
            <a:r>
              <a:rPr lang="en-US" i="1" dirty="0" err="1"/>
              <a:t>movimento</a:t>
            </a:r>
            <a:r>
              <a:rPr lang="en-US" i="1" dirty="0"/>
              <a:t> e </a:t>
            </a:r>
            <a:r>
              <a:rPr lang="en-US" i="1" dirty="0" smtClean="0"/>
              <a:t>o  ideal  </a:t>
            </a:r>
            <a:r>
              <a:rPr lang="en-US" i="1" dirty="0" err="1" smtClean="0"/>
              <a:t>abraçado</a:t>
            </a:r>
            <a:r>
              <a:rPr lang="en-US" i="1" dirty="0" smtClean="0"/>
              <a:t> </a:t>
            </a:r>
            <a:r>
              <a:rPr lang="en-US" i="1" dirty="0" err="1"/>
              <a:t>por</a:t>
            </a:r>
            <a:r>
              <a:rPr lang="en-US" i="1" dirty="0"/>
              <a:t> </a:t>
            </a:r>
            <a:r>
              <a:rPr lang="en-US" i="1" dirty="0" err="1"/>
              <a:t>todos</a:t>
            </a:r>
            <a:r>
              <a:rPr lang="en-US" i="1" dirty="0"/>
              <a:t> se </a:t>
            </a:r>
            <a:r>
              <a:rPr lang="en-US" i="1" dirty="0" err="1"/>
              <a:t>irradia</a:t>
            </a:r>
            <a:r>
              <a:rPr lang="en-US" i="1" dirty="0"/>
              <a:t> do </a:t>
            </a:r>
            <a:r>
              <a:rPr lang="en-US" i="1" dirty="0" err="1"/>
              <a:t>coração</a:t>
            </a:r>
            <a:r>
              <a:rPr lang="en-US" i="1" dirty="0"/>
              <a:t> </a:t>
            </a:r>
            <a:r>
              <a:rPr lang="en-US" i="1" dirty="0" smtClean="0"/>
              <a:t>do </a:t>
            </a:r>
            <a:r>
              <a:rPr lang="en-US" i="1" dirty="0" err="1" smtClean="0"/>
              <a:t>Mestre</a:t>
            </a:r>
            <a:r>
              <a:rPr lang="en-US" i="1" dirty="0"/>
              <a:t>. </a:t>
            </a:r>
            <a:endParaRPr lang="pt-BR" i="1" dirty="0"/>
          </a:p>
          <a:p>
            <a:pPr marL="0" indent="0" latinLnBrk="1">
              <a:buNone/>
            </a:pPr>
            <a:r>
              <a:rPr lang="en-US" i="1" dirty="0" err="1"/>
              <a:t>Cuidem</a:t>
            </a:r>
            <a:r>
              <a:rPr lang="en-US" i="1" dirty="0"/>
              <a:t> de </a:t>
            </a:r>
            <a:r>
              <a:rPr lang="en-US" i="1" dirty="0" err="1"/>
              <a:t>viver</a:t>
            </a:r>
            <a:r>
              <a:rPr lang="en-US" i="1" dirty="0"/>
              <a:t> e </a:t>
            </a:r>
            <a:r>
              <a:rPr lang="en-US" i="1" dirty="0" err="1"/>
              <a:t>honrar</a:t>
            </a:r>
            <a:r>
              <a:rPr lang="en-US" i="1" dirty="0"/>
              <a:t> </a:t>
            </a:r>
            <a:r>
              <a:rPr lang="en-US" i="1" dirty="0" err="1"/>
              <a:t>toda</a:t>
            </a:r>
            <a:r>
              <a:rPr lang="en-US" i="1" dirty="0"/>
              <a:t> a </a:t>
            </a:r>
            <a:r>
              <a:rPr lang="en-US" i="1" dirty="0" err="1"/>
              <a:t>bagagem</a:t>
            </a:r>
            <a:r>
              <a:rPr lang="en-US" i="1" dirty="0"/>
              <a:t> e </a:t>
            </a:r>
            <a:r>
              <a:rPr lang="en-US" i="1" dirty="0" err="1" smtClean="0"/>
              <a:t>herança</a:t>
            </a:r>
            <a:r>
              <a:rPr lang="en-US" i="1" dirty="0" smtClean="0"/>
              <a:t> </a:t>
            </a:r>
            <a:r>
              <a:rPr lang="en-US" i="1" dirty="0" err="1" smtClean="0"/>
              <a:t>que</a:t>
            </a:r>
            <a:r>
              <a:rPr lang="en-US" i="1" dirty="0" smtClean="0"/>
              <a:t> </a:t>
            </a:r>
            <a:r>
              <a:rPr lang="en-US" i="1" dirty="0" err="1" smtClean="0"/>
              <a:t>ela</a:t>
            </a:r>
            <a:r>
              <a:rPr lang="en-US" i="1" dirty="0" smtClean="0"/>
              <a:t>    </a:t>
            </a:r>
            <a:r>
              <a:rPr lang="en-US" i="1" dirty="0" err="1"/>
              <a:t>lhes</a:t>
            </a:r>
            <a:r>
              <a:rPr lang="en-US" i="1" dirty="0"/>
              <a:t> </a:t>
            </a:r>
            <a:r>
              <a:rPr lang="en-US" i="1" dirty="0" err="1"/>
              <a:t>deixou</a:t>
            </a:r>
            <a:r>
              <a:rPr lang="en-US" i="1" dirty="0"/>
              <a:t>. </a:t>
            </a:r>
            <a:endParaRPr lang="pt-BR" i="1" dirty="0"/>
          </a:p>
          <a:p>
            <a:pPr marL="0" indent="0" latinLnBrk="1">
              <a:buNone/>
            </a:pPr>
            <a:r>
              <a:rPr lang="en-US" i="1" dirty="0" err="1"/>
              <a:t>Prossigam</a:t>
            </a:r>
            <a:r>
              <a:rPr lang="en-US" i="1" dirty="0"/>
              <a:t>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certeza</a:t>
            </a:r>
            <a:r>
              <a:rPr lang="en-US" i="1" dirty="0"/>
              <a:t> de </a:t>
            </a:r>
            <a:r>
              <a:rPr lang="en-US" i="1" dirty="0" err="1"/>
              <a:t>que</a:t>
            </a:r>
            <a:r>
              <a:rPr lang="en-US" i="1" dirty="0"/>
              <a:t> no </a:t>
            </a:r>
            <a:r>
              <a:rPr lang="en-US" i="1" dirty="0" err="1"/>
              <a:t>momento</a:t>
            </a:r>
            <a:r>
              <a:rPr lang="en-US" i="1" dirty="0"/>
              <a:t> </a:t>
            </a:r>
            <a:r>
              <a:rPr lang="en-US" i="1" dirty="0" err="1"/>
              <a:t>certo</a:t>
            </a:r>
            <a:r>
              <a:rPr lang="en-US" i="1" dirty="0"/>
              <a:t> e </a:t>
            </a:r>
            <a:r>
              <a:rPr lang="en-US" i="1" dirty="0" err="1" smtClean="0"/>
              <a:t>oportuno</a:t>
            </a:r>
            <a:r>
              <a:rPr lang="en-US" i="1" dirty="0" smtClean="0"/>
              <a:t>     </a:t>
            </a:r>
            <a:r>
              <a:rPr lang="en-US" i="1" dirty="0" err="1"/>
              <a:t>ela</a:t>
            </a:r>
            <a:r>
              <a:rPr lang="en-US" i="1" dirty="0"/>
              <a:t> </a:t>
            </a:r>
            <a:r>
              <a:rPr lang="en-US" i="1" dirty="0" err="1"/>
              <a:t>retomará</a:t>
            </a:r>
            <a:r>
              <a:rPr lang="en-US" i="1" dirty="0"/>
              <a:t> da </a:t>
            </a:r>
            <a:r>
              <a:rPr lang="en-US" i="1" dirty="0" err="1"/>
              <a:t>charrua</a:t>
            </a:r>
            <a:r>
              <a:rPr lang="en-US" i="1" dirty="0"/>
              <a:t>, </a:t>
            </a:r>
            <a:r>
              <a:rPr lang="en-US" i="1" dirty="0" err="1"/>
              <a:t>fazendo</a:t>
            </a:r>
            <a:r>
              <a:rPr lang="en-US" i="1" dirty="0"/>
              <a:t>-se </a:t>
            </a:r>
            <a:r>
              <a:rPr lang="en-US" i="1" dirty="0" err="1"/>
              <a:t>farol</a:t>
            </a:r>
            <a:r>
              <a:rPr lang="en-US" i="1" dirty="0"/>
              <a:t> </a:t>
            </a:r>
            <a:r>
              <a:rPr lang="en-US" i="1" dirty="0" smtClean="0"/>
              <a:t>a </a:t>
            </a:r>
            <a:r>
              <a:rPr lang="en-US" i="1" dirty="0" err="1" smtClean="0"/>
              <a:t>orienta</a:t>
            </a:r>
            <a:r>
              <a:rPr lang="en-US" i="1" dirty="0" smtClean="0"/>
              <a:t>-los </a:t>
            </a:r>
            <a:r>
              <a:rPr lang="en-US" i="1" dirty="0"/>
              <a:t>para a </a:t>
            </a:r>
            <a:r>
              <a:rPr lang="en-US" i="1" dirty="0" err="1"/>
              <a:t>continuidade</a:t>
            </a:r>
            <a:r>
              <a:rPr lang="en-US" i="1" dirty="0"/>
              <a:t>. </a:t>
            </a:r>
            <a:endParaRPr lang="pt-BR" i="1" dirty="0"/>
          </a:p>
          <a:p>
            <a:pPr marL="0" indent="0" latinLnBrk="1">
              <a:buNone/>
            </a:pPr>
            <a:r>
              <a:rPr lang="en-US" i="1" dirty="0" err="1"/>
              <a:t>Elevemos</a:t>
            </a:r>
            <a:r>
              <a:rPr lang="en-US" i="1" dirty="0"/>
              <a:t> </a:t>
            </a:r>
            <a:r>
              <a:rPr lang="en-US" i="1" dirty="0" err="1"/>
              <a:t>ao</a:t>
            </a:r>
            <a:r>
              <a:rPr lang="en-US" i="1" dirty="0"/>
              <a:t> </a:t>
            </a:r>
            <a:r>
              <a:rPr lang="en-US" i="1" dirty="0" err="1"/>
              <a:t>Pai</a:t>
            </a:r>
            <a:r>
              <a:rPr lang="en-US" i="1" dirty="0"/>
              <a:t> o </a:t>
            </a:r>
            <a:r>
              <a:rPr lang="en-US" i="1" dirty="0" err="1"/>
              <a:t>nosso</a:t>
            </a:r>
            <a:r>
              <a:rPr lang="en-US" i="1" dirty="0"/>
              <a:t> </a:t>
            </a:r>
            <a:r>
              <a:rPr lang="en-US" i="1" dirty="0" err="1"/>
              <a:t>agradecimento</a:t>
            </a:r>
            <a:r>
              <a:rPr lang="en-US" i="1" dirty="0"/>
              <a:t> </a:t>
            </a:r>
            <a:r>
              <a:rPr lang="en-US" i="1" dirty="0" err="1"/>
              <a:t>por</a:t>
            </a:r>
            <a:r>
              <a:rPr lang="en-US" i="1" dirty="0"/>
              <a:t> </a:t>
            </a:r>
            <a:r>
              <a:rPr lang="en-US" i="1" dirty="0" err="1"/>
              <a:t>tudo</a:t>
            </a:r>
            <a:r>
              <a:rPr lang="en-US" i="1" dirty="0"/>
              <a:t> o </a:t>
            </a:r>
            <a:r>
              <a:rPr lang="en-US" i="1" dirty="0" err="1" smtClean="0"/>
              <a:t>que</a:t>
            </a:r>
            <a:r>
              <a:rPr lang="en-US" i="1" dirty="0" smtClean="0"/>
              <a:t> </a:t>
            </a:r>
            <a:r>
              <a:rPr lang="en-US" i="1" dirty="0" err="1"/>
              <a:t>ela</a:t>
            </a:r>
            <a:r>
              <a:rPr lang="en-US" i="1" dirty="0"/>
              <a:t> </a:t>
            </a:r>
            <a:r>
              <a:rPr lang="en-US" i="1" dirty="0" smtClean="0"/>
              <a:t>     </a:t>
            </a:r>
            <a:r>
              <a:rPr lang="en-US" i="1" dirty="0" err="1" smtClean="0"/>
              <a:t>realizou</a:t>
            </a:r>
            <a:r>
              <a:rPr lang="en-US" i="1" dirty="0" smtClean="0"/>
              <a:t> </a:t>
            </a:r>
            <a:r>
              <a:rPr lang="en-US" i="1" dirty="0"/>
              <a:t>e </a:t>
            </a:r>
            <a:r>
              <a:rPr lang="en-US" i="1" dirty="0" err="1"/>
              <a:t>suportou</a:t>
            </a:r>
            <a:r>
              <a:rPr lang="en-US" i="1" dirty="0"/>
              <a:t> para </a:t>
            </a:r>
            <a:r>
              <a:rPr lang="en-US" i="1" dirty="0" err="1"/>
              <a:t>que</a:t>
            </a:r>
            <a:r>
              <a:rPr lang="en-US" i="1" dirty="0"/>
              <a:t> o ideal </a:t>
            </a:r>
            <a:r>
              <a:rPr lang="en-US" i="1" dirty="0" err="1" smtClean="0"/>
              <a:t>Médico-Espírita</a:t>
            </a:r>
            <a:r>
              <a:rPr lang="en-US" i="1" dirty="0" smtClean="0"/>
              <a:t> se           </a:t>
            </a:r>
            <a:r>
              <a:rPr lang="en-US" i="1" dirty="0" err="1" smtClean="0"/>
              <a:t>espalhasse</a:t>
            </a:r>
            <a:r>
              <a:rPr lang="en-US" i="1" dirty="0" smtClean="0"/>
              <a:t> </a:t>
            </a:r>
            <a:r>
              <a:rPr lang="en-US" i="1" dirty="0" err="1"/>
              <a:t>pelo</a:t>
            </a:r>
            <a:r>
              <a:rPr lang="en-US" i="1" dirty="0"/>
              <a:t> </a:t>
            </a:r>
            <a:r>
              <a:rPr lang="en-US" i="1" dirty="0" err="1"/>
              <a:t>planeta</a:t>
            </a:r>
            <a:r>
              <a:rPr lang="en-US" i="1" dirty="0"/>
              <a:t>. </a:t>
            </a:r>
            <a:endParaRPr lang="pt-BR" i="1" dirty="0"/>
          </a:p>
          <a:p>
            <a:pPr marL="0" indent="0" latinLnBrk="1">
              <a:buNone/>
            </a:pPr>
            <a:r>
              <a:rPr lang="en-US" i="1" dirty="0"/>
              <a:t>E </a:t>
            </a:r>
            <a:r>
              <a:rPr lang="en-US" i="1" dirty="0" err="1"/>
              <a:t>que</a:t>
            </a:r>
            <a:r>
              <a:rPr lang="en-US" i="1" dirty="0"/>
              <a:t> </a:t>
            </a:r>
            <a:r>
              <a:rPr lang="en-US" i="1" dirty="0" err="1"/>
              <a:t>cada</a:t>
            </a:r>
            <a:r>
              <a:rPr lang="en-US" i="1" dirty="0"/>
              <a:t> um </a:t>
            </a:r>
            <a:r>
              <a:rPr lang="en-US" i="1" dirty="0" err="1"/>
              <a:t>devolva-lhe</a:t>
            </a:r>
            <a:r>
              <a:rPr lang="en-US" i="1" dirty="0"/>
              <a:t> </a:t>
            </a:r>
            <a:r>
              <a:rPr lang="en-US" i="1" dirty="0" err="1"/>
              <a:t>em</a:t>
            </a:r>
            <a:r>
              <a:rPr lang="en-US" i="1" dirty="0"/>
              <a:t> </a:t>
            </a:r>
            <a:r>
              <a:rPr lang="en-US" i="1" dirty="0" err="1"/>
              <a:t>carinho</a:t>
            </a:r>
            <a:r>
              <a:rPr lang="en-US" i="1" dirty="0"/>
              <a:t>, </a:t>
            </a:r>
            <a:r>
              <a:rPr lang="en-US" i="1" dirty="0" err="1"/>
              <a:t>serenidade</a:t>
            </a:r>
            <a:r>
              <a:rPr lang="en-US" i="1" dirty="0"/>
              <a:t> </a:t>
            </a:r>
            <a:r>
              <a:rPr lang="en-US" i="1" dirty="0" smtClean="0"/>
              <a:t>e </a:t>
            </a:r>
            <a:r>
              <a:rPr lang="en-US" i="1" dirty="0" err="1" smtClean="0"/>
              <a:t>esforço</a:t>
            </a:r>
            <a:r>
              <a:rPr lang="en-US" i="1" dirty="0" smtClean="0"/>
              <a:t>, de </a:t>
            </a:r>
            <a:r>
              <a:rPr lang="en-US" i="1" dirty="0" err="1"/>
              <a:t>modo</a:t>
            </a:r>
            <a:r>
              <a:rPr lang="en-US" i="1" dirty="0"/>
              <a:t> </a:t>
            </a:r>
            <a:r>
              <a:rPr lang="en-US" i="1" dirty="0" err="1"/>
              <a:t>que</a:t>
            </a:r>
            <a:r>
              <a:rPr lang="en-US" i="1" dirty="0"/>
              <a:t> nada se </a:t>
            </a:r>
            <a:r>
              <a:rPr lang="en-US" i="1" dirty="0" err="1"/>
              <a:t>perca</a:t>
            </a:r>
            <a:r>
              <a:rPr lang="en-US" i="1" dirty="0"/>
              <a:t> </a:t>
            </a:r>
            <a:r>
              <a:rPr lang="en-US" i="1" dirty="0" err="1"/>
              <a:t>daquilo</a:t>
            </a:r>
            <a:r>
              <a:rPr lang="en-US" i="1" dirty="0"/>
              <a:t> </a:t>
            </a:r>
            <a:r>
              <a:rPr lang="en-US" i="1" dirty="0" err="1"/>
              <a:t>que</a:t>
            </a:r>
            <a:r>
              <a:rPr lang="en-US" i="1" dirty="0"/>
              <a:t> </a:t>
            </a:r>
            <a:r>
              <a:rPr lang="en-US" i="1" dirty="0" err="1"/>
              <a:t>foi</a:t>
            </a:r>
            <a:r>
              <a:rPr lang="en-US" i="1" dirty="0"/>
              <a:t> </a:t>
            </a:r>
            <a:r>
              <a:rPr lang="en-US" i="1" dirty="0" err="1" smtClean="0"/>
              <a:t>proposto</a:t>
            </a:r>
            <a:r>
              <a:rPr lang="en-US" i="1" dirty="0"/>
              <a:t>. </a:t>
            </a:r>
            <a:endParaRPr lang="pt-BR" i="1" dirty="0"/>
          </a:p>
          <a:p>
            <a:pPr marL="0" indent="0" latinLnBrk="1">
              <a:buNone/>
            </a:pPr>
            <a:r>
              <a:rPr lang="en-US" i="1" dirty="0" err="1"/>
              <a:t>Tenham</a:t>
            </a:r>
            <a:r>
              <a:rPr lang="en-US" i="1" dirty="0"/>
              <a:t> a </a:t>
            </a:r>
            <a:r>
              <a:rPr lang="en-US" i="1" dirty="0" err="1"/>
              <a:t>certeza</a:t>
            </a:r>
            <a:r>
              <a:rPr lang="en-US" i="1" dirty="0"/>
              <a:t> de </a:t>
            </a:r>
            <a:r>
              <a:rPr lang="en-US" i="1" dirty="0" err="1"/>
              <a:t>que</a:t>
            </a:r>
            <a:r>
              <a:rPr lang="en-US" i="1" dirty="0"/>
              <a:t> o </a:t>
            </a:r>
            <a:r>
              <a:rPr lang="en-US" i="1" dirty="0" err="1"/>
              <a:t>amparo</a:t>
            </a:r>
            <a:r>
              <a:rPr lang="en-US" i="1" dirty="0"/>
              <a:t> se </a:t>
            </a:r>
            <a:r>
              <a:rPr lang="en-US" i="1" dirty="0" err="1"/>
              <a:t>fará</a:t>
            </a:r>
            <a:r>
              <a:rPr lang="en-US" i="1" dirty="0"/>
              <a:t> </a:t>
            </a:r>
            <a:r>
              <a:rPr lang="en-US" i="1" dirty="0" err="1"/>
              <a:t>sempre</a:t>
            </a:r>
            <a:r>
              <a:rPr lang="en-US" i="1" dirty="0"/>
              <a:t>, </a:t>
            </a:r>
            <a:r>
              <a:rPr lang="en-US" i="1" dirty="0" err="1" smtClean="0"/>
              <a:t>não</a:t>
            </a:r>
            <a:r>
              <a:rPr lang="en-US" i="1" dirty="0" smtClean="0"/>
              <a:t> </a:t>
            </a:r>
            <a:r>
              <a:rPr lang="en-US" i="1" dirty="0" err="1" smtClean="0"/>
              <a:t>só</a:t>
            </a:r>
            <a:r>
              <a:rPr lang="en-US" i="1" dirty="0" smtClean="0"/>
              <a:t> </a:t>
            </a:r>
            <a:r>
              <a:rPr lang="en-US" i="1" dirty="0" err="1"/>
              <a:t>por</a:t>
            </a:r>
            <a:r>
              <a:rPr lang="en-US" i="1" dirty="0"/>
              <a:t> </a:t>
            </a:r>
            <a:r>
              <a:rPr lang="en-US" i="1" dirty="0" err="1"/>
              <a:t>ela</a:t>
            </a:r>
            <a:r>
              <a:rPr lang="en-US" i="1" dirty="0"/>
              <a:t>, mas </a:t>
            </a:r>
            <a:r>
              <a:rPr lang="en-US" i="1" dirty="0" err="1"/>
              <a:t>por</a:t>
            </a:r>
            <a:r>
              <a:rPr lang="en-US" i="1" dirty="0"/>
              <a:t> </a:t>
            </a:r>
            <a:r>
              <a:rPr lang="en-US" i="1" dirty="0" err="1"/>
              <a:t>todos</a:t>
            </a:r>
            <a:r>
              <a:rPr lang="en-US" i="1" dirty="0"/>
              <a:t> </a:t>
            </a:r>
            <a:r>
              <a:rPr lang="en-US" i="1" dirty="0" err="1"/>
              <a:t>aqueles</a:t>
            </a:r>
            <a:r>
              <a:rPr lang="en-US" i="1" dirty="0"/>
              <a:t> </a:t>
            </a:r>
            <a:r>
              <a:rPr lang="en-US" i="1" dirty="0" err="1"/>
              <a:t>que</a:t>
            </a:r>
            <a:r>
              <a:rPr lang="en-US" i="1" dirty="0"/>
              <a:t> </a:t>
            </a:r>
            <a:r>
              <a:rPr lang="en-US" i="1" dirty="0" err="1"/>
              <a:t>assumirem</a:t>
            </a:r>
            <a:r>
              <a:rPr lang="en-US" i="1" dirty="0"/>
              <a:t> a </a:t>
            </a:r>
            <a:r>
              <a:rPr lang="en-US" i="1" dirty="0" smtClean="0"/>
              <a:t> </a:t>
            </a:r>
            <a:r>
              <a:rPr lang="en-US" i="1" dirty="0" err="1" smtClean="0"/>
              <a:t>continuação</a:t>
            </a:r>
            <a:r>
              <a:rPr lang="en-US" i="1" dirty="0" smtClean="0"/>
              <a:t> do  </a:t>
            </a:r>
            <a:r>
              <a:rPr lang="en-US" i="1" dirty="0" err="1"/>
              <a:t>movimento</a:t>
            </a:r>
            <a:r>
              <a:rPr lang="en-US" i="1" dirty="0"/>
              <a:t>. </a:t>
            </a:r>
            <a:endParaRPr lang="pt-BR" i="1" dirty="0"/>
          </a:p>
          <a:p>
            <a:pPr marL="0" indent="0" latinLnBrk="1">
              <a:buNone/>
            </a:pPr>
            <a:r>
              <a:rPr lang="en-US" i="1" dirty="0" err="1"/>
              <a:t>Recebam</a:t>
            </a:r>
            <a:r>
              <a:rPr lang="en-US" i="1" dirty="0"/>
              <a:t> o </a:t>
            </a:r>
            <a:r>
              <a:rPr lang="en-US" i="1" dirty="0" err="1"/>
              <a:t>abraço</a:t>
            </a:r>
            <a:r>
              <a:rPr lang="en-US" i="1" dirty="0"/>
              <a:t> paternal do </a:t>
            </a:r>
            <a:r>
              <a:rPr lang="en-US" i="1" dirty="0" err="1"/>
              <a:t>servidor</a:t>
            </a:r>
            <a:r>
              <a:rPr lang="en-US" i="1" dirty="0"/>
              <a:t> </a:t>
            </a:r>
            <a:r>
              <a:rPr lang="en-US" i="1" dirty="0" err="1"/>
              <a:t>humilhimo</a:t>
            </a:r>
            <a:r>
              <a:rPr lang="en-US" i="1" dirty="0" smtClean="0"/>
              <a:t>,</a:t>
            </a:r>
          </a:p>
          <a:p>
            <a:pPr marL="0" indent="0" latinLnBrk="1">
              <a:buNone/>
            </a:pPr>
            <a:r>
              <a:rPr lang="en-US" i="1" dirty="0" smtClean="0"/>
              <a:t> </a:t>
            </a:r>
            <a:endParaRPr lang="pt-BR" i="1" dirty="0"/>
          </a:p>
          <a:p>
            <a:pPr marL="0" indent="0" latinLnBrk="1">
              <a:buNone/>
            </a:pPr>
            <a:r>
              <a:rPr lang="en-US" i="1" dirty="0" err="1"/>
              <a:t>Bezerra</a:t>
            </a:r>
            <a:r>
              <a:rPr lang="en-US" i="1" dirty="0" smtClean="0"/>
              <a:t>.</a:t>
            </a:r>
          </a:p>
          <a:p>
            <a:pPr marL="0" indent="0" latinLnBrk="1">
              <a:buNone/>
            </a:pPr>
            <a:r>
              <a:rPr lang="en-US" i="1" dirty="0" smtClean="0"/>
              <a:t>(</a:t>
            </a:r>
            <a:r>
              <a:rPr lang="en-US" i="1" dirty="0" err="1" smtClean="0"/>
              <a:t>psicografado</a:t>
            </a:r>
            <a:r>
              <a:rPr lang="en-US" i="1" dirty="0" smtClean="0"/>
              <a:t> </a:t>
            </a:r>
            <a:r>
              <a:rPr lang="en-US" i="1" dirty="0" err="1" smtClean="0"/>
              <a:t>em</a:t>
            </a:r>
            <a:r>
              <a:rPr lang="en-US" i="1" dirty="0" smtClean="0"/>
              <a:t> 5 de </a:t>
            </a:r>
            <a:r>
              <a:rPr lang="en-US" i="1" dirty="0" err="1" smtClean="0"/>
              <a:t>janeiro</a:t>
            </a:r>
            <a:r>
              <a:rPr lang="en-US" i="1" dirty="0" smtClean="0"/>
              <a:t> de 2015, no Hospital </a:t>
            </a:r>
            <a:r>
              <a:rPr lang="en-US" i="1" dirty="0" err="1" smtClean="0"/>
              <a:t>Espírita</a:t>
            </a:r>
            <a:r>
              <a:rPr lang="en-US" i="1" dirty="0" smtClean="0"/>
              <a:t> André Luiz – Belo Horizonte, MG, </a:t>
            </a:r>
            <a:r>
              <a:rPr lang="en-US" i="1" dirty="0" err="1" smtClean="0"/>
              <a:t>médium</a:t>
            </a:r>
            <a:r>
              <a:rPr lang="en-US" i="1" dirty="0" smtClean="0"/>
              <a:t> Roberto </a:t>
            </a:r>
            <a:r>
              <a:rPr lang="en-US" i="1" dirty="0" err="1" smtClean="0"/>
              <a:t>Lúcio</a:t>
            </a:r>
            <a:r>
              <a:rPr lang="en-US" i="1" dirty="0" smtClean="0"/>
              <a:t>)</a:t>
            </a:r>
            <a:endParaRPr lang="pt-BR" i="1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205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AUTOPSICOGRAFIA</a:t>
            </a:r>
            <a:br>
              <a:rPr lang="pt-BR" dirty="0" smtClean="0"/>
            </a:br>
            <a:r>
              <a:rPr lang="pt-BR" sz="2800" b="0" dirty="0" smtClean="0"/>
              <a:t>FERNANDO PESSOA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pt-BR" dirty="0" smtClean="0"/>
              <a:t>“O </a:t>
            </a:r>
            <a:r>
              <a:rPr lang="pt-BR" dirty="0"/>
              <a:t>poeta é um fingidor.</a:t>
            </a:r>
            <a:br>
              <a:rPr lang="pt-BR" dirty="0"/>
            </a:br>
            <a:r>
              <a:rPr lang="pt-BR" dirty="0"/>
              <a:t>Finge tão completamente</a:t>
            </a:r>
            <a:br>
              <a:rPr lang="pt-BR" dirty="0"/>
            </a:br>
            <a:r>
              <a:rPr lang="pt-BR" dirty="0"/>
              <a:t>Que chega a fingir que é dor</a:t>
            </a:r>
            <a:br>
              <a:rPr lang="pt-BR" dirty="0"/>
            </a:br>
            <a:r>
              <a:rPr lang="pt-BR" dirty="0"/>
              <a:t>A dor que deveras sente.</a:t>
            </a:r>
            <a:br>
              <a:rPr lang="pt-BR" dirty="0"/>
            </a:br>
            <a:r>
              <a:rPr lang="pt-BR" dirty="0"/>
              <a:t>E os que </a:t>
            </a:r>
            <a:r>
              <a:rPr lang="pt-BR" dirty="0" err="1"/>
              <a:t>lêem</a:t>
            </a:r>
            <a:r>
              <a:rPr lang="pt-BR" dirty="0"/>
              <a:t> o que escreve,</a:t>
            </a:r>
            <a:br>
              <a:rPr lang="pt-BR" dirty="0"/>
            </a:br>
            <a:r>
              <a:rPr lang="pt-BR" dirty="0"/>
              <a:t>Na dor lida sentem bem,</a:t>
            </a:r>
            <a:br>
              <a:rPr lang="pt-BR" dirty="0"/>
            </a:br>
            <a:r>
              <a:rPr lang="pt-BR" dirty="0"/>
              <a:t>Não as duas que ele teve,</a:t>
            </a:r>
            <a:br>
              <a:rPr lang="pt-BR" dirty="0"/>
            </a:br>
            <a:r>
              <a:rPr lang="pt-BR" dirty="0"/>
              <a:t>Mas só a que eles não têm</a:t>
            </a:r>
            <a:r>
              <a:rPr lang="pt-BR" dirty="0" smtClean="0"/>
              <a:t>.”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2178"/>
            <a:ext cx="1872208" cy="251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89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Lamento de </a:t>
            </a:r>
            <a:r>
              <a:rPr lang="pt-BR" dirty="0" err="1" smtClean="0"/>
              <a:t>jó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b="0" dirty="0" err="1" smtClean="0"/>
              <a:t>jó</a:t>
            </a:r>
            <a:r>
              <a:rPr lang="pt-BR" sz="3100" b="0" dirty="0" smtClean="0"/>
              <a:t> 3, 3-4; 11-13; 24-25</a:t>
            </a:r>
            <a:endParaRPr lang="pt-BR" sz="3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9416"/>
            <a:ext cx="4762872" cy="4846320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pt-BR" sz="2200" dirty="0" smtClean="0"/>
              <a:t>“Pereça </a:t>
            </a:r>
            <a:r>
              <a:rPr lang="pt-BR" sz="2200" dirty="0"/>
              <a:t>o dia em que nasci e a noite em que se disse: Foi concebido um </a:t>
            </a:r>
            <a:r>
              <a:rPr lang="pt-BR" sz="2200" dirty="0" smtClean="0"/>
              <a:t>homem!</a:t>
            </a:r>
          </a:p>
          <a:p>
            <a:pPr marL="0" indent="0" fontAlgn="base">
              <a:buNone/>
            </a:pPr>
            <a:r>
              <a:rPr lang="pt-BR" sz="2200" dirty="0" smtClean="0"/>
              <a:t>Converta-se </a:t>
            </a:r>
            <a:r>
              <a:rPr lang="pt-BR" sz="2200" dirty="0"/>
              <a:t>aquele dia em trevas; e Deus, lá de cima, não tenha cuidado dele, nem resplandeça sobre ele a luz.</a:t>
            </a:r>
          </a:p>
          <a:p>
            <a:pPr marL="0" indent="0" fontAlgn="base">
              <a:buNone/>
            </a:pPr>
            <a:r>
              <a:rPr lang="pt-BR" sz="2200" dirty="0"/>
              <a:t>Por que não morri eu na madre? Por que não expirei ao sair dela?</a:t>
            </a:r>
          </a:p>
          <a:p>
            <a:pPr marL="0" indent="0" fontAlgn="base">
              <a:buNone/>
            </a:pPr>
            <a:r>
              <a:rPr lang="pt-BR" sz="2200" dirty="0" smtClean="0"/>
              <a:t>Por </a:t>
            </a:r>
            <a:r>
              <a:rPr lang="pt-BR" sz="2200" dirty="0"/>
              <a:t>que houve regaço que me acolhesse? E por que peitos, para que eu mamasse?</a:t>
            </a:r>
          </a:p>
          <a:p>
            <a:pPr marL="0" indent="0" fontAlgn="base">
              <a:buNone/>
            </a:pPr>
            <a:r>
              <a:rPr lang="pt-BR" sz="2200" dirty="0" smtClean="0"/>
              <a:t>Porque </a:t>
            </a:r>
            <a:r>
              <a:rPr lang="pt-BR" sz="2200" dirty="0"/>
              <a:t>já agora repousaria </a:t>
            </a:r>
            <a:r>
              <a:rPr lang="pt-BR" sz="2200" dirty="0" err="1"/>
              <a:t>tranqüilo</a:t>
            </a:r>
            <a:r>
              <a:rPr lang="pt-BR" sz="2200" dirty="0"/>
              <a:t>; dormiria, e, então, haveria para mim </a:t>
            </a:r>
            <a:r>
              <a:rPr lang="pt-BR" sz="2200" dirty="0" smtClean="0"/>
              <a:t>descanso...</a:t>
            </a:r>
          </a:p>
          <a:p>
            <a:pPr marL="0" indent="0" fontAlgn="base">
              <a:buNone/>
            </a:pPr>
            <a:r>
              <a:rPr lang="pt-BR" sz="2200" dirty="0"/>
              <a:t>Por que em vez do meu pão me vêm gemidos, e os meus lamentos se derramam como água?</a:t>
            </a:r>
          </a:p>
          <a:p>
            <a:pPr marL="0" indent="0" fontAlgn="base">
              <a:buNone/>
            </a:pPr>
            <a:r>
              <a:rPr lang="pt-BR" sz="2200" dirty="0" smtClean="0"/>
              <a:t>Aquilo </a:t>
            </a:r>
            <a:r>
              <a:rPr lang="pt-BR" sz="2200" dirty="0"/>
              <a:t>que temo me sobrevém, e o que receio me acontece</a:t>
            </a:r>
            <a:r>
              <a:rPr lang="pt-BR" sz="2200" dirty="0" smtClean="0"/>
              <a:t>.”</a:t>
            </a:r>
            <a:endParaRPr lang="pt-BR" sz="2200" dirty="0"/>
          </a:p>
          <a:p>
            <a:pPr marL="0" indent="0" fontAlgn="base">
              <a:buNone/>
            </a:pP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013176"/>
            <a:ext cx="30289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68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03848" y="548680"/>
            <a:ext cx="5544616" cy="1959448"/>
          </a:xfrm>
        </p:spPr>
        <p:txBody>
          <a:bodyPr/>
          <a:lstStyle/>
          <a:p>
            <a:pPr algn="ctr"/>
            <a:r>
              <a:rPr lang="pt-BR" sz="6600" dirty="0" smtClean="0"/>
              <a:t>DEPRESSÃO</a:t>
            </a:r>
            <a:br>
              <a:rPr lang="pt-BR" sz="6600" dirty="0" smtClean="0"/>
            </a:br>
            <a:r>
              <a:rPr lang="pt-BR" sz="3200" dirty="0" smtClean="0"/>
              <a:t>aspectos clínicos</a:t>
            </a:r>
            <a:endParaRPr lang="pt-BR" sz="6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31840" y="5799559"/>
            <a:ext cx="5760640" cy="797793"/>
          </a:xfrm>
        </p:spPr>
        <p:txBody>
          <a:bodyPr>
            <a:normAutofit/>
          </a:bodyPr>
          <a:lstStyle/>
          <a:p>
            <a:pPr algn="ctr"/>
            <a:r>
              <a:rPr lang="pt-BR" sz="2400" dirty="0" err="1" smtClean="0"/>
              <a:t>Agrdecimento</a:t>
            </a:r>
            <a:r>
              <a:rPr lang="pt-BR" sz="2400" dirty="0" smtClean="0"/>
              <a:t> : TATIANA ADDARIO GOMES</a:t>
            </a:r>
            <a:endParaRPr lang="pt-BR" sz="2400" dirty="0"/>
          </a:p>
        </p:txBody>
      </p:sp>
      <p:pic>
        <p:nvPicPr>
          <p:cNvPr id="151554" name="Picture 2" descr="http://blog.clinipam.com.br/wp-content/uploads/2013/01/sintomas_da_depress%C3%A3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636912"/>
            <a:ext cx="3779912" cy="2867520"/>
          </a:xfrm>
          <a:prstGeom prst="rect">
            <a:avLst/>
          </a:prstGeom>
          <a:noFill/>
        </p:spPr>
      </p:pic>
      <p:pic>
        <p:nvPicPr>
          <p:cNvPr id="151558" name="Picture 6" descr="http://2.bp.blogspot.com/-QoznT3unkFM/US97uqleQPI/AAAAAAAAACQ/BuKhCqHAq1s/s518/RMFC-RIO%2BBlo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085184"/>
            <a:ext cx="1838325" cy="1428750"/>
          </a:xfrm>
          <a:prstGeom prst="rect">
            <a:avLst/>
          </a:prstGeom>
          <a:noFill/>
        </p:spPr>
      </p:pic>
      <p:pic>
        <p:nvPicPr>
          <p:cNvPr id="1026" name="Picture 2" descr="AM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91" y="2780928"/>
            <a:ext cx="2112169" cy="211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87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39000" cy="842352"/>
          </a:xfrm>
        </p:spPr>
        <p:txBody>
          <a:bodyPr/>
          <a:lstStyle/>
          <a:p>
            <a:pPr algn="ctr"/>
            <a:r>
              <a:rPr lang="pt-BR" dirty="0" smtClean="0"/>
              <a:t>CONCEITO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412776"/>
            <a:ext cx="7239000" cy="1747576"/>
          </a:xfrm>
        </p:spPr>
        <p:txBody>
          <a:bodyPr/>
          <a:lstStyle/>
          <a:p>
            <a:pPr algn="ctr">
              <a:buNone/>
            </a:pPr>
            <a:r>
              <a:rPr lang="pt-BR" dirty="0" smtClean="0"/>
              <a:t>Diagnostico amplo e heterogêneo , caracterizado por humor deprimido e/ou perda de prazer na maioria das atividades rotineiras </a:t>
            </a:r>
          </a:p>
          <a:p>
            <a:endParaRPr lang="pt-BR" dirty="0" smtClean="0"/>
          </a:p>
        </p:txBody>
      </p:sp>
      <p:pic>
        <p:nvPicPr>
          <p:cNvPr id="19458" name="Picture 2" descr="http://www.apsicologa.net.br/images/figuras/depressa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501008"/>
            <a:ext cx="3714750" cy="29718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942" y="305291"/>
            <a:ext cx="7239000" cy="1143000"/>
          </a:xfrm>
        </p:spPr>
        <p:txBody>
          <a:bodyPr/>
          <a:lstStyle/>
          <a:p>
            <a:pPr algn="ctr"/>
            <a:r>
              <a:rPr lang="pt-BR" dirty="0" err="1" smtClean="0"/>
              <a:t>ESPECTROs</a:t>
            </a:r>
            <a:r>
              <a:rPr lang="pt-BR" dirty="0" smtClean="0"/>
              <a:t> DA DEPRESSÃO</a:t>
            </a:r>
            <a:endParaRPr lang="pt-BR" dirty="0"/>
          </a:p>
        </p:txBody>
      </p:sp>
      <p:sp>
        <p:nvSpPr>
          <p:cNvPr id="4" name="Triângulo isósceles 3"/>
          <p:cNvSpPr/>
          <p:nvPr/>
        </p:nvSpPr>
        <p:spPr>
          <a:xfrm>
            <a:off x="2267744" y="1484784"/>
            <a:ext cx="3960440" cy="172819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51520" y="3356992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Inescapável tristeza da vida </a:t>
            </a:r>
          </a:p>
          <a:p>
            <a:pPr algn="ctr"/>
            <a:r>
              <a:rPr lang="pt-BR" dirty="0" smtClean="0"/>
              <a:t>Desencadeada por perdas , desapontamentos ou isolamento social </a:t>
            </a:r>
            <a:endParaRPr lang="pt-BR" dirty="0"/>
          </a:p>
        </p:txBody>
      </p:sp>
      <p:sp>
        <p:nvSpPr>
          <p:cNvPr id="7" name="Seta para baixo 6"/>
          <p:cNvSpPr/>
          <p:nvPr/>
        </p:nvSpPr>
        <p:spPr>
          <a:xfrm>
            <a:off x="1619672" y="4581128"/>
            <a:ext cx="50405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79512" y="5589240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Auto reflexão</a:t>
            </a:r>
          </a:p>
          <a:p>
            <a:pPr algn="ctr"/>
            <a:r>
              <a:rPr lang="pt-BR" dirty="0" smtClean="0"/>
              <a:t>Autoperdão</a:t>
            </a:r>
          </a:p>
          <a:p>
            <a:pPr algn="ctr"/>
            <a:r>
              <a:rPr lang="pt-BR" dirty="0" smtClean="0"/>
              <a:t>cura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319972" y="5589240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Doença devastadora 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Comprometimento funcional  , da saúde física e do bem estar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Pode levar a morte</a:t>
            </a:r>
          </a:p>
          <a:p>
            <a:endParaRPr lang="pt-BR" dirty="0"/>
          </a:p>
        </p:txBody>
      </p:sp>
      <p:sp>
        <p:nvSpPr>
          <p:cNvPr id="10" name="Seta para baixo 9"/>
          <p:cNvSpPr/>
          <p:nvPr/>
        </p:nvSpPr>
        <p:spPr>
          <a:xfrm rot="16200000">
            <a:off x="3995936" y="3626612"/>
            <a:ext cx="50405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5454098" y="3337254"/>
            <a:ext cx="1548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Falta de fé: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Em 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No outro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Na vida</a:t>
            </a:r>
            <a:endParaRPr lang="pt-BR" dirty="0"/>
          </a:p>
        </p:txBody>
      </p:sp>
      <p:sp>
        <p:nvSpPr>
          <p:cNvPr id="12" name="Seta para baixo 11"/>
          <p:cNvSpPr/>
          <p:nvPr/>
        </p:nvSpPr>
        <p:spPr>
          <a:xfrm>
            <a:off x="5986377" y="4557321"/>
            <a:ext cx="50405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1044</TotalTime>
  <Words>2581</Words>
  <Application>Microsoft Office PowerPoint</Application>
  <PresentationFormat>Apresentação na tela (4:3)</PresentationFormat>
  <Paragraphs>364</Paragraphs>
  <Slides>49</Slides>
  <Notes>0</Notes>
  <HiddenSlides>3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0" baseType="lpstr">
      <vt:lpstr>Opulento</vt:lpstr>
      <vt:lpstr>ROMPENDO COM A DEPRESSÃO O RESGATE DO CUIDADO INTEGRAL DO SER</vt:lpstr>
      <vt:lpstr>Ouro de tolo RAUL SEIXAS</vt:lpstr>
      <vt:lpstr>A paz que eu não quero O RAPPA</vt:lpstr>
      <vt:lpstr>A VIA LÁCTEA LEGIÃO URBANA</vt:lpstr>
      <vt:lpstr>AUTOPSICOGRAFIA FERNANDO PESSOA</vt:lpstr>
      <vt:lpstr>Lamento de jó jó 3, 3-4; 11-13; 24-25</vt:lpstr>
      <vt:lpstr>DEPRESSÃO aspectos clínicos</vt:lpstr>
      <vt:lpstr>CONCEITO</vt:lpstr>
      <vt:lpstr>ESPECTROs DA DEPRESSÃO</vt:lpstr>
      <vt:lpstr>       EPIDEMIOLOGIA</vt:lpstr>
      <vt:lpstr>Associação com condições crônicas de saúde</vt:lpstr>
      <vt:lpstr>suspeita diagnóstica</vt:lpstr>
      <vt:lpstr>Rastreio - perguntas</vt:lpstr>
      <vt:lpstr>CRITÉRIOS DIAGNÓSTICOS</vt:lpstr>
      <vt:lpstr>Apresentação do PowerPoint</vt:lpstr>
      <vt:lpstr>Classificação da gravidade </vt:lpstr>
      <vt:lpstr>Abordagem </vt:lpstr>
      <vt:lpstr>Apresentação do PowerPoint</vt:lpstr>
      <vt:lpstr>Importante perguntar sobre ...</vt:lpstr>
      <vt:lpstr>OBSERVAÇÕES</vt:lpstr>
      <vt:lpstr>Estrutura das consultas</vt:lpstr>
      <vt:lpstr>Componentes da consulta</vt:lpstr>
      <vt:lpstr>Papel do matriciamento</vt:lpstr>
      <vt:lpstr>Diagnóstico diferencial com transtorno bipolar </vt:lpstr>
      <vt:lpstr>Tratamento medicamentoso</vt:lpstr>
      <vt:lpstr>Escolhendo o antidepressivo</vt:lpstr>
      <vt:lpstr>ESCOLHENDO O ANTIDEPRESSIVO</vt:lpstr>
      <vt:lpstr>Apresentação do PowerPoint</vt:lpstr>
      <vt:lpstr>Escolhendo o antidepressivo</vt:lpstr>
      <vt:lpstr>Informações para o paciente</vt:lpstr>
      <vt:lpstr>durAÇÃO DO TRATAMENTO</vt:lpstr>
      <vt:lpstr>DEPRESSÃO aspectos espirituais</vt:lpstr>
      <vt:lpstr>Adão e eva mito ou trajetória da humanidade?</vt:lpstr>
      <vt:lpstr>Hipócrates 460 – 377 ac</vt:lpstr>
      <vt:lpstr>Aristóteles 384 – 322 ac</vt:lpstr>
      <vt:lpstr>Apresentação do PowerPoint</vt:lpstr>
      <vt:lpstr>Apresentação do PowerPoint</vt:lpstr>
      <vt:lpstr>Solidariedade entre corpos</vt:lpstr>
      <vt:lpstr>Jaider rodrigues de paula amemg</vt:lpstr>
      <vt:lpstr>Jaider rodrigues de paula amemg</vt:lpstr>
      <vt:lpstr>Jaider rodrigues de paula amemg</vt:lpstr>
      <vt:lpstr>O cuidado como caminho</vt:lpstr>
      <vt:lpstr>O cuidado como caminho</vt:lpstr>
      <vt:lpstr>Aproximação afetiva ermance dufaux</vt:lpstr>
      <vt:lpstr>Sob a égide do cuidado</vt:lpstr>
      <vt:lpstr>cuidado – o novo paradigma do século xxi</vt:lpstr>
      <vt:lpstr>Quem ama, cuida...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DEPRESSÃO</dc:title>
  <dc:creator>tati</dc:creator>
  <cp:lastModifiedBy>Domingos</cp:lastModifiedBy>
  <cp:revision>95</cp:revision>
  <dcterms:created xsi:type="dcterms:W3CDTF">2014-11-04T22:46:37Z</dcterms:created>
  <dcterms:modified xsi:type="dcterms:W3CDTF">2015-01-10T17:31:01Z</dcterms:modified>
</cp:coreProperties>
</file>