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1" r:id="rId21"/>
    <p:sldId id="278" r:id="rId22"/>
    <p:sldId id="279" r:id="rId23"/>
    <p:sldId id="282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72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22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58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79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04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5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89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37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98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49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7943-F37D-4C1F-A571-CD73425335C5}" type="datetimeFigureOut">
              <a:rPr lang="pt-BR" smtClean="0"/>
              <a:t>22/07/2012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AFC3-04AF-4521-99AC-1D9A09F6CD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1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348C-B8A6-4DDF-B14A-03A9A1108F9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2DD8-92BE-48C8-AB00-0366A800F5F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1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pt-BR" dirty="0" smtClean="0"/>
              <a:t>Os superiores e os Inferiores</a:t>
            </a:r>
            <a:endParaRPr lang="pt-BR" dirty="0"/>
          </a:p>
        </p:txBody>
      </p:sp>
      <p:pic>
        <p:nvPicPr>
          <p:cNvPr id="2050" name="Picture 2" descr="http://3.bp.blogspot.com/_j4Ww8-_lSME/S9xs_HpomOI/AAAAAAAAAtE/-KnBNWMV5Gg/s400/arrogan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0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Deus confere a autoridade a título de missão, ou de prova, quando o entende, e a retira quando julga conveniente.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Todo homem tem na Terra uma missão, grande ou pequena; qualquer que ela seja, sempre lhe é dada para o bem; falseá-la em seu princípio é, pois, falir ao seu desempenho.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Também Deus inquirirá daquele que disponha de alguma autoridade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Que </a:t>
            </a:r>
            <a:r>
              <a:rPr lang="pt-BR" dirty="0"/>
              <a:t>uso fizeste dessa autoridade</a:t>
            </a:r>
            <a:r>
              <a:rPr lang="pt-BR" dirty="0" smtClean="0"/>
              <a:t>?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Que </a:t>
            </a:r>
            <a:r>
              <a:rPr lang="pt-BR" dirty="0"/>
              <a:t>males evitaste?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Que </a:t>
            </a:r>
            <a:r>
              <a:rPr lang="pt-BR" dirty="0"/>
              <a:t>progresso facultaste?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7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19993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Ensina-lhe o Espiritismo que, se eles hoje lhe obedecem, talvez já lhe tenham dado ordens, ou poderão </a:t>
            </a:r>
            <a:r>
              <a:rPr lang="pt-BR" dirty="0" err="1" smtClean="0"/>
              <a:t>dar-lhas</a:t>
            </a:r>
            <a:r>
              <a:rPr lang="pt-BR" dirty="0" smtClean="0"/>
              <a:t> mais tarde, e que ele então será tratado conforme os haja tratado, quando sobre eles exercia autoridade.</a:t>
            </a:r>
          </a:p>
          <a:p>
            <a:endParaRPr lang="pt-BR" dirty="0"/>
          </a:p>
        </p:txBody>
      </p:sp>
      <p:pic>
        <p:nvPicPr>
          <p:cNvPr id="3074" name="Picture 2" descr="http://3.bp.blogspot.com/_MNjvTyDyXgc/TI1fkUSqZbI/AAAAAAAAA1A/HU6gYKTE6Yw/s1600/poder_2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74345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 a sua posição lhe acarreta sofrimentos, reconhecerá que sem dúvida os mereceu, porque, provavelmente, abusou outrora da autoridade que tinha, cabendo-lhe, portanto, experimentar a seu turno o que fizera sofressem os outros.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5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se vê forçado a suportar essa posição, por não encontrar outra melhor, o Espiritismo lhe ensina a resignar-se, como constituindo isso uma prova para a sua humildade, necessária ao seu adiantamento.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en-US" dirty="0" err="1" smtClean="0"/>
              <a:t>Nenhum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vítimas</a:t>
            </a:r>
            <a:r>
              <a:rPr lang="en-US" dirty="0" smtClean="0"/>
              <a:t> </a:t>
            </a:r>
            <a:r>
              <a:rPr lang="en-US" dirty="0" err="1" smtClean="0"/>
              <a:t>inocentes</a:t>
            </a:r>
            <a:r>
              <a:rPr lang="en-US" dirty="0" smtClean="0"/>
              <a:t>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2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Sua crença lhe orienta a conduta e o induz a proceder como quereria que seus subordinados procedessem para com ele, caso fosse o chefe.</a:t>
            </a:r>
          </a:p>
          <a:p>
            <a:pPr algn="just"/>
            <a:r>
              <a:rPr lang="pt-BR" dirty="0" smtClean="0"/>
              <a:t>Numa palavra: solicita-o o sentimento do dever, oriundo da sua fé, e a certeza de que todo afastamento do caminho reto implica uma dívida que, cedo ou tarde, terá de pagar.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2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r>
              <a:rPr lang="pt-BR" dirty="0"/>
              <a:t>A vida na Terra é eminentemente transitória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Por longa que pareça determinada existência, seu término é uma certeza.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098" name="Picture 2" descr="http://3.bp.blogspot.com/-41D-bFg6Ixc/T8gkhyYe7PI/AAAAAAAAC7w/QxhzcBx2nMQ/s1600/ter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329575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3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/>
          <a:lstStyle/>
          <a:p>
            <a:pPr algn="just"/>
            <a:r>
              <a:rPr lang="pt-BR" dirty="0"/>
              <a:t>A experiência terrena é como um estágio de aprendizado.</a:t>
            </a:r>
          </a:p>
          <a:p>
            <a:pPr algn="just"/>
            <a:r>
              <a:rPr lang="pt-BR" dirty="0"/>
              <a:t>A morada natural dos Espíritos é no plano espiritual.</a:t>
            </a:r>
          </a:p>
          <a:p>
            <a:endParaRPr lang="pt-BR" dirty="0"/>
          </a:p>
        </p:txBody>
      </p:sp>
      <p:pic>
        <p:nvPicPr>
          <p:cNvPr id="5122" name="Picture 2" descr="http://www.diariodosertao.com.br/ew3press/sendtmp/2010/20100917102358/destaque/20100917102358_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480053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2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algn="just"/>
            <a:r>
              <a:rPr lang="pt-BR" dirty="0"/>
              <a:t>O erro reside em centrar nas coisas mundanas toda atenção, em detrimento dos próprios interesses eternos.</a:t>
            </a:r>
          </a:p>
          <a:p>
            <a:pPr algn="just"/>
            <a:r>
              <a:rPr lang="pt-BR" dirty="0"/>
              <a:t>Fortuna, beleza, poder, nada disso atravessa os portais da eternidade.</a:t>
            </a:r>
          </a:p>
          <a:p>
            <a:endParaRPr lang="pt-BR" dirty="0"/>
          </a:p>
        </p:txBody>
      </p:sp>
      <p:pic>
        <p:nvPicPr>
          <p:cNvPr id="8194" name="Picture 2" descr="http://www.emjf.com.br/juiz_de_fora/images/reme-saudavel-rosto-mulher-estilo-beleza-frescor-higiene-limpeza-tratamento-cara-boca-olho-nariz-bem-estar-protetor-solar-ciencia-1270505684307_61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4561731" cy="222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megadicas.com/wp-content/uploads/2011/12/dicas-de-beleza-para-os-home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29584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6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Justiça da Reencarnação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Ela nos ensina que aquele que foi rico hoje, poderá reencarnar numa condição pobre; e vice-versa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098" name="Picture 2" descr="http://3.bp.blogspot.com/_8_6RfbNJXuY/TSXBuyfPxJI/AAAAAAAAIYA/bNP1HtL4pQE/s1600/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01008"/>
            <a:ext cx="558868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03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Autoridade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“</a:t>
            </a:r>
            <a:r>
              <a:rPr lang="pt-BR" dirty="0"/>
              <a:t>direito ou poder de mandar”. Todos nós possuímos autoridade, </a:t>
            </a:r>
            <a:r>
              <a:rPr lang="pt-BR" b="1" u="sng" dirty="0"/>
              <a:t>seja no lar, no trabalho ou num grupo ao qual pertençamos</a:t>
            </a:r>
            <a:r>
              <a:rPr lang="pt-BR" dirty="0"/>
              <a:t>. Pode ser que esta autoridade não perdure em todos os momentos de nossas vidas, mas em algum, já a possuímos.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6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Na questão 814 de “O Livro dos Espíritos” vemos isto claramente: “Por que Deus a uns concedeu as riquezas e o poder, e a outros, a miséria? </a:t>
            </a:r>
          </a:p>
          <a:p>
            <a:pPr algn="just"/>
            <a:r>
              <a:rPr lang="pt-BR" dirty="0" smtClean="0"/>
              <a:t>Para experimentá-los de modos diferentes.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524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Mas da mesma forma que aquele que comanda tem suas obrigações e responderá pelo mau comando que exerça, também o comandado responderá pelas faltas que cometer. 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782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primeiro juiz que possuímos é a nossa consciência</a:t>
            </a:r>
            <a:r>
              <a:rPr lang="pt-BR" dirty="0" smtClean="0"/>
              <a:t>.</a:t>
            </a:r>
          </a:p>
        </p:txBody>
      </p:sp>
      <p:pic>
        <p:nvPicPr>
          <p:cNvPr id="5122" name="Picture 2" descr="http://1.bp.blogspot.com/_3_XwRShc9ig/TN2e-LMQUHI/AAAAAAAACi8/c5RpMjlrwkI/s1600/conscien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65980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941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nos esqueçamos dela em todos os momentos de nossas vidas.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Ela é a voz silenciosa que nos fala no íntimo, mostrando o caminho a seguir.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534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Façamos </a:t>
            </a:r>
            <a:r>
              <a:rPr lang="pt-BR" dirty="0"/>
              <a:t>a nossa parte para que diante do todo sejamos aquela gotinha de diferença, segundo falava Madre Tereza de Calcutá: “Posso ser uma gota no oceano, mas sem essa gota o oceano ficaria menor.”</a:t>
            </a:r>
          </a:p>
          <a:p>
            <a:endParaRPr lang="pt-BR" dirty="0"/>
          </a:p>
        </p:txBody>
      </p:sp>
      <p:pic>
        <p:nvPicPr>
          <p:cNvPr id="6146" name="Picture 2" descr="http://www.slice-of-heaven.pt/pics/WaterDropSO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44817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767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764904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Você já pensou no que significa investir na moral?</a:t>
            </a:r>
          </a:p>
        </p:txBody>
      </p:sp>
    </p:spTree>
    <p:extLst>
      <p:ext uri="{BB962C8B-B14F-4D97-AF65-F5344CB8AC3E}">
        <p14:creationId xmlns:p14="http://schemas.microsoft.com/office/powerpoint/2010/main" val="2937730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Quando oferecemos nosso assento, no coletivo, a uma pessoa que precisa mais do que nós, estamos procedendo bem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Um comentário maldoso que não levamos adiante, é bem proceder.</a:t>
            </a:r>
          </a:p>
        </p:txBody>
      </p:sp>
    </p:spTree>
    <p:extLst>
      <p:ext uri="{BB962C8B-B14F-4D97-AF65-F5344CB8AC3E}">
        <p14:creationId xmlns:p14="http://schemas.microsoft.com/office/powerpoint/2010/main" val="3208831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Um minuto de atenção a alguém que nos pede uma informação na rua, é pequena parcela de bem que estamos acumulando em nossa moralização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Um pedaço de papel que ajuntamos na rua, fazendo com que nossa cidade fique mais limpa, é parcela de bem somada em nossa economia moral.</a:t>
            </a:r>
          </a:p>
        </p:txBody>
      </p:sp>
    </p:spTree>
    <p:extLst>
      <p:ext uri="{BB962C8B-B14F-4D97-AF65-F5344CB8AC3E}">
        <p14:creationId xmlns:p14="http://schemas.microsoft.com/office/powerpoint/2010/main" val="698369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4400" dirty="0"/>
              <a:t>Se moral é a regra de bem proceder, sempre que procedemos bem, estamos agindo com moralidade.</a:t>
            </a:r>
          </a:p>
        </p:txBody>
      </p:sp>
    </p:spTree>
    <p:extLst>
      <p:ext uri="{BB962C8B-B14F-4D97-AF65-F5344CB8AC3E}">
        <p14:creationId xmlns:p14="http://schemas.microsoft.com/office/powerpoint/2010/main" val="1744789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 agir no bem quer dizer agir com imparcialidade, ou seja, o bem não seleciona, não discrimina, não premia, não faz concessões que o desfigurem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As horas do dia são as mesmas para todos, mas o que cada um realiza com os minutos é que dá o tom de moralidade ou de imoralidade às 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24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autoridade, tanto quanto a riqueza, é uma delegação de que terá de prestar contas aquele que se ache dela investido.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Não julgueis que lhe seja ela conferida para lhe proporcionar o vão prazer de mandar; nem, conforme o supõe a maioria dos potentados da Terra, como um direito, uma propriedade.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Nós podemos escolher sempre o bem, mesmo nas pequenas atitudes. Isso, ao longo dos anos, nos permitirá acumular uma grande soma de valores que nos garantirá a paz de consciência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Assim, cada instante de nossa vida é uma oportunidade de investir em nossa moralidade.</a:t>
            </a:r>
          </a:p>
        </p:txBody>
      </p:sp>
    </p:spTree>
    <p:extLst>
      <p:ext uri="{BB962C8B-B14F-4D97-AF65-F5344CB8AC3E}">
        <p14:creationId xmlns:p14="http://schemas.microsoft.com/office/powerpoint/2010/main" val="198185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/>
            <a:r>
              <a:rPr lang="pt-BR" dirty="0"/>
              <a:t>Ouvir a razão, sempre, e examinar as implicações de nossas atitudes, é desejar uma sociedade melhor, mais justa e mais feliz. Ainda que isso signifique ter que rever algumas convicções prévias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Saber a melhor maneira de viver é o grande desafio da atualidade.</a:t>
            </a:r>
          </a:p>
        </p:txBody>
      </p:sp>
    </p:spTree>
    <p:extLst>
      <p:ext uri="{BB962C8B-B14F-4D97-AF65-F5344CB8AC3E}">
        <p14:creationId xmlns:p14="http://schemas.microsoft.com/office/powerpoint/2010/main" val="2254815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Lembremos de Jesus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Não fazer aos outros, o que não gostaríamos que os outros nos fizessem: eis a receita para quem deseja ser um agente moral lúcido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Fazer aos outros, o que gostaríamos que os outros nos fizessem: eis a chave para ser um agente do bem.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3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Divaldo</a:t>
            </a:r>
            <a:r>
              <a:rPr lang="en-US" dirty="0" smtClean="0"/>
              <a:t> P. Franco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relata</a:t>
            </a:r>
            <a:r>
              <a:rPr lang="en-US" dirty="0" smtClean="0"/>
              <a:t> o </a:t>
            </a:r>
            <a:r>
              <a:rPr lang="en-US" dirty="0" err="1" smtClean="0"/>
              <a:t>caso</a:t>
            </a:r>
            <a:r>
              <a:rPr lang="en-US" dirty="0" smtClean="0"/>
              <a:t> de um </a:t>
            </a:r>
            <a:r>
              <a:rPr lang="en-US" dirty="0" err="1" smtClean="0"/>
              <a:t>vereador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veio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reclamando</a:t>
            </a:r>
            <a:r>
              <a:rPr lang="en-US" dirty="0" smtClean="0"/>
              <a:t> do </a:t>
            </a:r>
            <a:r>
              <a:rPr lang="en-US" dirty="0" err="1" smtClean="0"/>
              <a:t>descaso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antigos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r>
              <a:rPr lang="en-US" dirty="0" smtClean="0"/>
              <a:t> </a:t>
            </a:r>
            <a:r>
              <a:rPr lang="en-US" dirty="0" err="1" smtClean="0"/>
              <a:t>tinham</a:t>
            </a:r>
            <a:r>
              <a:rPr lang="en-US" dirty="0" smtClean="0"/>
              <a:t> com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cidade</a:t>
            </a:r>
            <a:r>
              <a:rPr lang="en-US" dirty="0" smtClean="0"/>
              <a:t>, e o </a:t>
            </a:r>
            <a:r>
              <a:rPr lang="en-US" dirty="0" err="1" smtClean="0"/>
              <a:t>sacrifício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estava</a:t>
            </a:r>
            <a:r>
              <a:rPr lang="en-US" dirty="0" smtClean="0"/>
              <a:t> </a:t>
            </a:r>
            <a:r>
              <a:rPr lang="en-US" dirty="0" err="1" smtClean="0"/>
              <a:t>fazendo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melhorar</a:t>
            </a:r>
            <a:r>
              <a:rPr lang="en-US" dirty="0" smtClean="0"/>
              <a:t> o local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nasceu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Joana de </a:t>
            </a:r>
            <a:r>
              <a:rPr lang="en-US" dirty="0" err="1" smtClean="0"/>
              <a:t>Ângelis</a:t>
            </a:r>
            <a:r>
              <a:rPr lang="en-US" dirty="0" smtClean="0"/>
              <a:t> </a:t>
            </a:r>
            <a:r>
              <a:rPr lang="en-US" dirty="0" err="1" smtClean="0"/>
              <a:t>disse</a:t>
            </a:r>
            <a:r>
              <a:rPr lang="en-US" dirty="0" smtClean="0"/>
              <a:t> a </a:t>
            </a:r>
            <a:r>
              <a:rPr lang="en-US" dirty="0" err="1" smtClean="0"/>
              <a:t>Divaldo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irmão</a:t>
            </a:r>
            <a:r>
              <a:rPr lang="en-US" dirty="0" smtClean="0"/>
              <a:t>(o </a:t>
            </a:r>
            <a:r>
              <a:rPr lang="en-US" dirty="0" err="1" smtClean="0"/>
              <a:t>vereador</a:t>
            </a:r>
            <a:r>
              <a:rPr lang="en-US" dirty="0" smtClean="0"/>
              <a:t>) </a:t>
            </a:r>
            <a:r>
              <a:rPr lang="en-US" dirty="0" err="1" smtClean="0"/>
              <a:t>estava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dirty="0" err="1" smtClean="0"/>
              <a:t>lesaram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cidade</a:t>
            </a:r>
            <a:r>
              <a:rPr lang="en-US" dirty="0" smtClean="0"/>
              <a:t> no </a:t>
            </a:r>
            <a:r>
              <a:rPr lang="en-US" dirty="0" err="1" smtClean="0"/>
              <a:t>passado</a:t>
            </a:r>
            <a:r>
              <a:rPr lang="en-US" dirty="0" smtClean="0"/>
              <a:t>, e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retornava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consertar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ajudou</a:t>
            </a:r>
            <a:r>
              <a:rPr lang="en-US" dirty="0" smtClean="0"/>
              <a:t> a </a:t>
            </a:r>
            <a:r>
              <a:rPr lang="en-US" dirty="0" err="1" smtClean="0"/>
              <a:t>destruir</a:t>
            </a:r>
            <a:r>
              <a:rPr lang="en-US" dirty="0" smtClean="0"/>
              <a:t>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5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algn="just"/>
            <a:r>
              <a:rPr lang="pt-BR" sz="4800" dirty="0" smtClean="0"/>
              <a:t>A ninguém cabe dizer que uma coisa lhe pertence, quando lhe pode ser tirada sem seu consentimento.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7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1757" y="12129"/>
            <a:ext cx="8229600" cy="2232248"/>
          </a:xfrm>
        </p:spPr>
        <p:txBody>
          <a:bodyPr>
            <a:normAutofit/>
          </a:bodyPr>
          <a:lstStyle/>
          <a:p>
            <a:r>
              <a:rPr lang="pt-BR" sz="6000" dirty="0"/>
              <a:t>Afinal, o que na </a:t>
            </a:r>
            <a:r>
              <a:rPr lang="pt-BR" sz="6000" dirty="0" smtClean="0"/>
              <a:t>realidade</a:t>
            </a:r>
            <a:br>
              <a:rPr lang="pt-BR" sz="6000" dirty="0" smtClean="0"/>
            </a:br>
            <a:r>
              <a:rPr lang="pt-BR" sz="6000" dirty="0" smtClean="0"/>
              <a:t> </a:t>
            </a:r>
            <a:r>
              <a:rPr lang="pt-BR" sz="6000" dirty="0"/>
              <a:t>nos pertence?</a:t>
            </a:r>
          </a:p>
        </p:txBody>
      </p:sp>
      <p:pic>
        <p:nvPicPr>
          <p:cNvPr id="2050" name="Picture 2" descr="http://files.casaecarro.webnode.com.br/200000022-4c77a4d718/CAR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132856"/>
            <a:ext cx="2592289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ealnobile.com/giardini-di-milano/casa-praia-recreio-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727676" cy="293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rtigopublico.com/wp-content/uploads/2012/05/40305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387" y="4365104"/>
            <a:ext cx="2475346" cy="241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3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"</a:t>
            </a:r>
            <a:r>
              <a:rPr lang="pt-BR" sz="4000" dirty="0"/>
              <a:t>Do que o homem encontra ao chegar e deixa ao partir goza ele enquanto aqui permanece. Forçado, porém, que é a abandonar tudo isso, não tem das suas riquezas a posse real, mas, simplesmente, o usufruto.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2310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 é então o que ele possui?</a:t>
            </a:r>
            <a:endParaRPr lang="pt-BR" dirty="0"/>
          </a:p>
        </p:txBody>
      </p:sp>
      <p:pic>
        <p:nvPicPr>
          <p:cNvPr id="3074" name="Picture 2" descr="http://3.bp.blogspot.com/-0-4V4NBLgpg/TfIozjXcULI/AAAAAAAAAIo/S3-XI71nQiY/s1600/conheciment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5203"/>
            <a:ext cx="4537399" cy="302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azamorecaridade.com/mensagens/carida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429000"/>
            <a:ext cx="4051329" cy="303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7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Nada do que é de uso do corpo;  </a:t>
            </a:r>
            <a:r>
              <a:rPr lang="pt-BR" sz="4000" u="sng" dirty="0" smtClean="0"/>
              <a:t>tudo que é de uso da alma</a:t>
            </a:r>
            <a:r>
              <a:rPr lang="pt-BR" sz="4000" dirty="0" smtClean="0"/>
              <a:t>: </a:t>
            </a:r>
          </a:p>
          <a:p>
            <a:pPr algn="just"/>
            <a:r>
              <a:rPr lang="pt-BR" sz="4000" dirty="0"/>
              <a:t>A</a:t>
            </a:r>
            <a:r>
              <a:rPr lang="pt-BR" sz="4000" dirty="0" smtClean="0"/>
              <a:t> inteligência, </a:t>
            </a:r>
          </a:p>
          <a:p>
            <a:pPr algn="just"/>
            <a:r>
              <a:rPr lang="pt-BR" sz="4000" dirty="0" smtClean="0"/>
              <a:t>Os conhecimentos, </a:t>
            </a:r>
          </a:p>
          <a:p>
            <a:pPr algn="just"/>
            <a:r>
              <a:rPr lang="pt-BR" sz="4000" dirty="0" smtClean="0"/>
              <a:t>As qualidades morais.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8885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1108</Words>
  <Application>Microsoft Office PowerPoint</Application>
  <PresentationFormat>Apresentação na tela (4:3)</PresentationFormat>
  <Paragraphs>72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Os superiores e os Inferiores</vt:lpstr>
      <vt:lpstr>Definição de Autoridade </vt:lpstr>
      <vt:lpstr>Apresentação do PowerPoint</vt:lpstr>
      <vt:lpstr>Apresentação do PowerPoint</vt:lpstr>
      <vt:lpstr>Apresentação do PowerPoint</vt:lpstr>
      <vt:lpstr>Afinal, o que na realidade  nos pertence?</vt:lpstr>
      <vt:lpstr>Apresentação do PowerPoint</vt:lpstr>
      <vt:lpstr>Que é então o que ele possui?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Justiça da Reencarnação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Lembremos de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superiores e os Inferiores</dc:title>
  <dc:creator>Allan</dc:creator>
  <cp:lastModifiedBy>Allan</cp:lastModifiedBy>
  <cp:revision>10</cp:revision>
  <dcterms:created xsi:type="dcterms:W3CDTF">2012-07-22T02:31:41Z</dcterms:created>
  <dcterms:modified xsi:type="dcterms:W3CDTF">2012-07-22T04:27:43Z</dcterms:modified>
</cp:coreProperties>
</file>