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2D910A-619F-4762-B4B5-4A66BB411644}" type="datetimeFigureOut">
              <a:rPr lang="pt-BR" smtClean="0"/>
              <a:t>20/07/2012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DB19AD-E6E3-4A6F-96EA-AA1C04E0B7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D910A-619F-4762-B4B5-4A66BB411644}" type="datetimeFigureOut">
              <a:rPr lang="pt-BR" smtClean="0"/>
              <a:t>20/07/2012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B19AD-E6E3-4A6F-96EA-AA1C04E0B7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D910A-619F-4762-B4B5-4A66BB411644}" type="datetimeFigureOut">
              <a:rPr lang="pt-BR" smtClean="0"/>
              <a:t>20/07/2012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B19AD-E6E3-4A6F-96EA-AA1C04E0B7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D910A-619F-4762-B4B5-4A66BB411644}" type="datetimeFigureOut">
              <a:rPr lang="pt-BR" smtClean="0"/>
              <a:t>20/07/2012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B19AD-E6E3-4A6F-96EA-AA1C04E0B78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D910A-619F-4762-B4B5-4A66BB411644}" type="datetimeFigureOut">
              <a:rPr lang="pt-BR" smtClean="0"/>
              <a:t>20/07/2012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B19AD-E6E3-4A6F-96EA-AA1C04E0B78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D910A-619F-4762-B4B5-4A66BB411644}" type="datetimeFigureOut">
              <a:rPr lang="pt-BR" smtClean="0"/>
              <a:t>20/07/2012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B19AD-E6E3-4A6F-96EA-AA1C04E0B783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D910A-619F-4762-B4B5-4A66BB411644}" type="datetimeFigureOut">
              <a:rPr lang="pt-BR" smtClean="0"/>
              <a:t>20/07/2012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B19AD-E6E3-4A6F-96EA-AA1C04E0B783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D910A-619F-4762-B4B5-4A66BB411644}" type="datetimeFigureOut">
              <a:rPr lang="pt-BR" smtClean="0"/>
              <a:t>20/07/2012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B19AD-E6E3-4A6F-96EA-AA1C04E0B783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D910A-619F-4762-B4B5-4A66BB411644}" type="datetimeFigureOut">
              <a:rPr lang="pt-BR" smtClean="0"/>
              <a:t>20/07/2012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B19AD-E6E3-4A6F-96EA-AA1C04E0B78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12D910A-619F-4762-B4B5-4A66BB411644}" type="datetimeFigureOut">
              <a:rPr lang="pt-BR" smtClean="0"/>
              <a:t>20/07/2012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B19AD-E6E3-4A6F-96EA-AA1C04E0B783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2D910A-619F-4762-B4B5-4A66BB411644}" type="datetimeFigureOut">
              <a:rPr lang="pt-BR" smtClean="0"/>
              <a:t>20/07/2012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DB19AD-E6E3-4A6F-96EA-AA1C04E0B783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12D910A-619F-4762-B4B5-4A66BB411644}" type="datetimeFigureOut">
              <a:rPr lang="pt-BR" smtClean="0"/>
              <a:t>20/07/2012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DDB19AD-E6E3-4A6F-96EA-AA1C04E0B78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 Trabalho e a </a:t>
            </a:r>
            <a:br>
              <a:rPr lang="pt-BR" dirty="0" smtClean="0"/>
            </a:br>
            <a:r>
              <a:rPr lang="pt-BR" dirty="0" smtClean="0"/>
              <a:t>Espiritualização do Ser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90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Hércules viu que essa mulher, embora fosse tão bela quanto a outra, tinha o semblante puro e suave, como uma manhã ensolarada de primavera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 </a:t>
            </a:r>
            <a:r>
              <a:rPr lang="pt-BR" b="1" i="1" dirty="0"/>
              <a:t>Qual é o seu nome?</a:t>
            </a:r>
            <a:r>
              <a:rPr lang="pt-BR" b="1" dirty="0"/>
              <a:t> Perguntou</a:t>
            </a:r>
            <a:r>
              <a:rPr lang="pt-BR" b="1" dirty="0" smtClean="0"/>
              <a:t>.</a:t>
            </a:r>
          </a:p>
          <a:p>
            <a:pPr marL="0" indent="0" algn="just">
              <a:buNone/>
            </a:pPr>
            <a:endParaRPr lang="pt-BR" b="1" dirty="0"/>
          </a:p>
          <a:p>
            <a:pPr algn="just"/>
            <a:r>
              <a:rPr lang="pt-BR" b="1" i="1" u="sng" dirty="0"/>
              <a:t>Alguns me chamam de trabalho</a:t>
            </a:r>
            <a:r>
              <a:rPr lang="pt-BR" dirty="0"/>
              <a:t> - respondeu - </a:t>
            </a:r>
            <a:r>
              <a:rPr lang="pt-BR" i="1" dirty="0"/>
              <a:t>mas outros me conhecem como virtude.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213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algn="just"/>
            <a:r>
              <a:rPr lang="pt-BR" dirty="0"/>
              <a:t>Ele virou-se para a primeira mulher e perguntou</a:t>
            </a:r>
            <a:r>
              <a:rPr lang="pt-BR" dirty="0" smtClean="0"/>
              <a:t>: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i="1" dirty="0"/>
              <a:t>E qual é o seu nome</a:t>
            </a:r>
            <a:r>
              <a:rPr lang="pt-BR" i="1" dirty="0" smtClean="0"/>
              <a:t>?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Ela respondeu com um sorriso nos lábios: </a:t>
            </a:r>
            <a:r>
              <a:rPr lang="pt-BR" i="1" dirty="0"/>
              <a:t>Alguns me chamam prazer, mas eu prefiro ser conhecida como a alegre e feliz...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13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184576"/>
          </a:xfrm>
        </p:spPr>
        <p:txBody>
          <a:bodyPr>
            <a:normAutofit/>
          </a:bodyPr>
          <a:lstStyle/>
          <a:p>
            <a:pPr algn="just"/>
            <a:r>
              <a:rPr lang="pt-BR" i="1" dirty="0"/>
              <a:t>Virtude</a:t>
            </a:r>
            <a:r>
              <a:rPr lang="pt-BR" dirty="0"/>
              <a:t> - disse Hércules - </a:t>
            </a:r>
            <a:r>
              <a:rPr lang="pt-BR" i="1" dirty="0"/>
              <a:t>tomarei a ti por minha guia! A estrada do trabalho e do esforço honesto deverá ser a minha e meu coração não mais abrigará a amargura nem o descontentamento</a:t>
            </a:r>
            <a:r>
              <a:rPr lang="pt-BR" i="1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E ele tomou a mão da Virtude e seguiu com ela pela estrada reta e agreste que conduziria às claras montanhas azuis no horizonte distante.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10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675 Devem-se entender por trabalho somente as ocupações materiais</a:t>
            </a:r>
            <a:r>
              <a:rPr lang="pt-BR" b="1" dirty="0" smtClean="0"/>
              <a:t>?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– Não; o Espírito também trabalha, assim como o corpo. Toda ocupação útil é trabalho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 b="1" dirty="0" smtClean="0"/>
              <a:t>SER ÚTIL </a:t>
            </a: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75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11256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/>
              <a:t>678 Nos mundos mais aperfeiçoados, o homem está sujeito à mesma necessidade de trabalho</a:t>
            </a:r>
            <a:r>
              <a:rPr lang="pt-BR" b="1" dirty="0" smtClean="0"/>
              <a:t>?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– A natureza do trabalho é relativa à natureza das necessidades. Quanto menos as necessidades são materiais, menos o trabalho é material; mas não deveis crer, por isso, que o homem fica inativo e inútil: a ociosidade seria um suplício, em vez de ser um benefício</a:t>
            </a:r>
            <a:r>
              <a:rPr lang="pt-BR" dirty="0" smtClean="0"/>
              <a:t>.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b="1" dirty="0" smtClean="0"/>
              <a:t>OCIOSIDADE </a:t>
            </a: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78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Ao analisarmos o Antigo e o Novo Testamento, encontramos 152 vezes a palavra trabalho. Porém, é no Evangelho de João, capítulo V, versículos 1 à 17, que encontramos a inesquecível passagem em que Jesus curando o paralítico do tanque de </a:t>
            </a:r>
            <a:r>
              <a:rPr lang="pt-BR" dirty="0" err="1"/>
              <a:t>Betesda</a:t>
            </a:r>
            <a:r>
              <a:rPr lang="pt-BR" dirty="0"/>
              <a:t>, menciona que </a:t>
            </a:r>
            <a:r>
              <a:rPr lang="pt-B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e o Pai trabalham até hoje</a:t>
            </a:r>
            <a:r>
              <a:rPr lang="pt-BR" dirty="0"/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trabalho...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50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064896" cy="511256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Nos ensina Emmanuel, no Livro "Caminho, Verdade e Vida", que em todos os recantos, observamos criaturas queixosas e insatisfeitas.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Quase todas pedem socorro. Raras amam o esforço que lhes foi conferido. A maioria revolta-se contra o gênero de seu trabalho.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Os que varrem as ruas querem ser comerciantes; os trabalhadores do campo prefeririam a existência na cidade.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28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O problema, contudo, não é de gênero de tarefa, mas o de compreensão da oportunidade recebida.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De modo geral, as queixas, nesse sentido, são filhas da preguiça inconsciente. É o desejo ingênito de conservar o que é inútil e ruinoso, das quedas no pretérito obscuro.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Mas Jesus veio arrancar-nos da "morte no erro". Trouxe-nos a bênção do trabalho, que é o movimento incessante da vida.</a:t>
            </a:r>
          </a:p>
        </p:txBody>
      </p:sp>
    </p:spTree>
    <p:extLst>
      <p:ext uri="{BB962C8B-B14F-4D97-AF65-F5344CB8AC3E}">
        <p14:creationId xmlns:p14="http://schemas.microsoft.com/office/powerpoint/2010/main" val="31659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Para que saibamos honrar nosso esforço, referiu-se ao Pai que não cessa de servir em sua obra eterna de amor e sabedoria e à sua tarefa própria, cheia de imperecível dedicação à humanidade. Quando te sentires cansado, lembra-te de que Jesus está trabalhando. Começamos ontem nosso humilde labor e o Mestre se esforça por nós, desde quando?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2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Segundo ainda o autor, o trabalho honesto proporciona três realizações que todas as pessoas buscam:</a:t>
            </a:r>
            <a:br>
              <a:rPr lang="pt-BR" dirty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1- o </a:t>
            </a:r>
            <a:r>
              <a:rPr lang="pt-BR" dirty="0"/>
              <a:t>trabalho fortalece o sentimento de dignidade pessoal;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2- o </a:t>
            </a:r>
            <a:r>
              <a:rPr lang="pt-BR" dirty="0"/>
              <a:t>trabalho torna a pessoa respeitada na comunidade em que vive;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3- o </a:t>
            </a:r>
            <a:r>
              <a:rPr lang="pt-BR" dirty="0"/>
              <a:t>trabalho, quando bem realizado, contribui para a sensação de segurança. </a:t>
            </a:r>
            <a:br>
              <a:rPr lang="pt-BR" dirty="0"/>
            </a:b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Rodolfo </a:t>
            </a:r>
            <a:r>
              <a:rPr lang="pt-BR" dirty="0" err="1" smtClean="0"/>
              <a:t>Calligaris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"As </a:t>
            </a:r>
            <a:r>
              <a:rPr lang="pt-BR" dirty="0"/>
              <a:t>Leis Morais"</a:t>
            </a:r>
          </a:p>
        </p:txBody>
      </p:sp>
    </p:spTree>
    <p:extLst>
      <p:ext uri="{BB962C8B-B14F-4D97-AF65-F5344CB8AC3E}">
        <p14:creationId xmlns:p14="http://schemas.microsoft.com/office/powerpoint/2010/main" val="7890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Contam as lendas que, quando Hércules ainda era muito jovem, saiu um dia para levar um recado de seu padrasto. Caminhava triste, mergulhado em pensamentos amargos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Questionava-se porque outros jovens, não melhores que ele, levavam uma vida fácil e cheia de prazer, enquanto para ele a vida era só trabalho e dor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Elevação pelo trabalho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37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"... </a:t>
            </a:r>
            <a:r>
              <a:rPr lang="pt-BR" dirty="0"/>
              <a:t>Mediante o trabalho remunerado o homem modifica o meio, transforma o habitat (lugar ou meio onde vive qualquer ser organizado), cria condições de conforto. "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"Através do trabalho-abnegação, do qual não decorre troca nem permuta de remuneração, ele se modifica a si mesmo, crescendo no sentido moral e espiritual. "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"Utilizando-se do primeiro recurso conquista simpatia e respeito, gratidão e amizade. Através da autodoação consegue superar-se, revelando-se instrumento da Misericórdia Divina na construção da felicidade para todos."</a:t>
            </a:r>
            <a:br>
              <a:rPr lang="pt-BR" dirty="0"/>
            </a:b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Joanna de </a:t>
            </a:r>
            <a:r>
              <a:rPr lang="pt-BR" dirty="0" err="1" smtClean="0"/>
              <a:t>Ângelis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>Estudos Espíritas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67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No </a:t>
            </a:r>
            <a:r>
              <a:rPr lang="pt-BR" dirty="0"/>
              <a:t>capítulo "A benção do trabalho" nos ensina que "o trabalho é, ao lado da oração, o mais eficiente antídoto contra o mal, porquanto conquista valores incalculáveis com que o espírito corrige as imperfeições e disciplina a vontade."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Joanna de </a:t>
            </a:r>
            <a:r>
              <a:rPr lang="pt-BR" dirty="0" err="1" smtClean="0"/>
              <a:t>Ângelis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>Leis Morais da Vida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61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pt-BR" dirty="0"/>
              <a:t>"O momento perigoso para o cristão decidido é o do ócio (desocupação, folga do trabalho), não o do sofrimento nem o da luta áspera.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"Na ociosidade surge e cresce o mal. Na dor e na tarefa fulguram a luz da oração e a chama da fé</a:t>
            </a:r>
          </a:p>
        </p:txBody>
      </p:sp>
    </p:spTree>
    <p:extLst>
      <p:ext uri="{BB962C8B-B14F-4D97-AF65-F5344CB8AC3E}">
        <p14:creationId xmlns:p14="http://schemas.microsoft.com/office/powerpoint/2010/main" val="27680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3800" dirty="0"/>
              <a:t>"Não te escuses à glória de trabalhar pelo progresso de todos, do que resultará a tua própria evolução..."</a:t>
            </a:r>
            <a:br>
              <a:rPr lang="pt-BR" sz="3800" dirty="0"/>
            </a:br>
            <a:r>
              <a:rPr lang="pt-BR" sz="3800" dirty="0"/>
              <a:t/>
            </a:r>
            <a:br>
              <a:rPr lang="pt-BR" sz="3800" dirty="0"/>
            </a:br>
            <a:r>
              <a:rPr lang="pt-BR" sz="3800" dirty="0"/>
              <a:t>"O trabalho de boa procedência em qualquer direção produz felicidade e paz."</a:t>
            </a:r>
            <a:br>
              <a:rPr lang="pt-BR" sz="3800" dirty="0"/>
            </a:br>
            <a:r>
              <a:rPr lang="pt-BR" sz="3800" dirty="0"/>
              <a:t/>
            </a:r>
            <a:br>
              <a:rPr lang="pt-BR" sz="3800" dirty="0"/>
            </a:br>
            <a:r>
              <a:rPr lang="pt-BR" sz="3800" dirty="0"/>
              <a:t>"Produz pela alegria de ser útil e ativo, içando (erguendo, levantando) o coração a Jesus, que sem desfalecimento trabalha por todos nós, como o Pai Celeste que até hoje também trabalha."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55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Benjamim Franklin tinha 81 anos quando foi chamado a colaborar na elaboração da Carta Magna dos Estados Unidos.</a:t>
            </a:r>
            <a:br>
              <a:rPr lang="pt-BR" dirty="0"/>
            </a:b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Jamais a ociosidade...</a:t>
            </a:r>
            <a:endParaRPr lang="pt-BR" dirty="0"/>
          </a:p>
        </p:txBody>
      </p:sp>
      <p:pic>
        <p:nvPicPr>
          <p:cNvPr id="5122" name="Picture 2" descr="http://1.bp.blogspot.com/-pI6tDneBOoI/TeURiZqodXI/AAAAAAAAAP0/q_Po94QjjLg/s1600/benjamin-frank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708920"/>
            <a:ext cx="3076863" cy="390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1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54967"/>
            <a:ext cx="4248472" cy="5138329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dirty="0" smtClean="0"/>
              <a:t>Tomas Edison</a:t>
            </a:r>
            <a:r>
              <a:rPr lang="pt-BR" dirty="0"/>
              <a:t>, tendo começado a trabalhar quando era ainda uma criança, manteve-se operoso durante cerca de 75 anos, sem nunca ter estado doente. Morreu aos 84, deixando patenteadas mais de mil invenções.</a:t>
            </a:r>
            <a:br>
              <a:rPr lang="pt-BR" dirty="0"/>
            </a:br>
            <a:endParaRPr lang="pt-BR" dirty="0"/>
          </a:p>
        </p:txBody>
      </p:sp>
      <p:pic>
        <p:nvPicPr>
          <p:cNvPr id="6146" name="Picture 2" descr="http://www.flixya.com/files-photo/n/e/s/nesher-6640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6480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692696"/>
            <a:ext cx="4716016" cy="623731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Michelangelo </a:t>
            </a:r>
            <a:r>
              <a:rPr lang="pt-BR" dirty="0" smtClean="0"/>
              <a:t>, </a:t>
            </a:r>
            <a:r>
              <a:rPr lang="pt-BR" dirty="0"/>
              <a:t>escultor, pintor, arquiteto e poeta </a:t>
            </a:r>
            <a:r>
              <a:rPr lang="pt-BR" dirty="0" smtClean="0"/>
              <a:t>italiano. </a:t>
            </a:r>
            <a:r>
              <a:rPr lang="pt-BR" dirty="0"/>
              <a:t>Dentro de seu genial trabalho, podem ser destacadas as obras: o afresco Juízo Final da Capela Sistina; a Pietá, magnífica escultura da catedral de Florença; </a:t>
            </a:r>
            <a:r>
              <a:rPr lang="pt-BR" dirty="0" smtClean="0"/>
              <a:t>A </a:t>
            </a:r>
            <a:r>
              <a:rPr lang="pt-BR" dirty="0"/>
              <a:t>Noite e O dia, O crepúsculo e A aurora. </a:t>
            </a:r>
            <a:r>
              <a:rPr lang="pt-BR" b="1" dirty="0"/>
              <a:t>Aos 89 anos ainda continuava produzindo obras </a:t>
            </a:r>
            <a:r>
              <a:rPr lang="pt-BR" b="1" dirty="0" smtClean="0"/>
              <a:t>de arte</a:t>
            </a:r>
            <a:r>
              <a:rPr lang="pt-BR" b="1" dirty="0"/>
              <a:t>.</a:t>
            </a:r>
            <a:br>
              <a:rPr lang="pt-BR" b="1" dirty="0"/>
            </a:br>
            <a:endParaRPr lang="pt-BR" b="1" dirty="0"/>
          </a:p>
        </p:txBody>
      </p:sp>
      <p:pic>
        <p:nvPicPr>
          <p:cNvPr id="7170" name="Picture 2" descr="http://4.bp.blogspot.com/-aAQV8GNAWY8/TkBKYelNvdI/AAAAAAAATPI/N_LauJjMHCE/s1600/Michelange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40481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6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4824536" cy="518457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O Marechal Cândido Rondon, notabilíssimo sertanista brasileiro e um dos grandes benfeitores da Humanidade, falecido em 1958, aos 92 anos de idade, trabalhou intensamente até a decrepitude, malgrado a rudeza do meio em que passou a quase totalidade de sua fecunda existência. </a:t>
            </a:r>
          </a:p>
        </p:txBody>
      </p:sp>
      <p:pic>
        <p:nvPicPr>
          <p:cNvPr id="8194" name="Picture 2" descr="http://www.quemdisse.com.br/autores/marechalcandidorond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334456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9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764704"/>
            <a:ext cx="4320480" cy="561662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Cora </a:t>
            </a:r>
            <a:r>
              <a:rPr lang="pt-BR" dirty="0" smtClean="0"/>
              <a:t>Coralina, </a:t>
            </a:r>
            <a:r>
              <a:rPr lang="pt-BR" dirty="0"/>
              <a:t>escritora </a:t>
            </a:r>
            <a:r>
              <a:rPr lang="pt-BR" dirty="0" smtClean="0"/>
              <a:t>brasileira. Tendo </a:t>
            </a:r>
            <a:r>
              <a:rPr lang="pt-BR" dirty="0"/>
              <a:t>apenas instrução primária e sendo doceira de profissão, notabilizou-se por sua poesia ingênua. Publicou: Becos de Goiás (1977 – com 88 anos); e Vinténs de cobre: meias confissões de Aninha (l983 – com 94 anos). Nesse ano, recebeu o Troféu Juca Pato, da união Brasileira de Escritores, que a elegeu a Intelectual do Ano. </a:t>
            </a:r>
            <a:br>
              <a:rPr lang="pt-BR" dirty="0"/>
            </a:br>
            <a:endParaRPr lang="pt-BR" dirty="0"/>
          </a:p>
        </p:txBody>
      </p:sp>
      <p:pic>
        <p:nvPicPr>
          <p:cNvPr id="9218" name="Picture 2" descr="http://vilamundo.org.br/wp-content/uploads/2010/08/cor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493310" cy="53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0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8640"/>
            <a:ext cx="8208912" cy="3312368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800" dirty="0"/>
              <a:t>Rockefeller, ao completar 90 anos, declarou: - "Sou o homem mais feliz do mundo. Parece-me começar o viver agora. Sou feliz porque posso trabalhar. Os dias não são suficientemente longos para que eu possa fazer tudo o que desejo. Indubitavelmente, o trabalho é o segredo da felicidade."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0242" name="Picture 2" descr="http://www.quemdisse.com.br/autores/johndrockefe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40968"/>
            <a:ext cx="26765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8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59574"/>
            <a:ext cx="8229600" cy="4525963"/>
          </a:xfrm>
        </p:spPr>
        <p:txBody>
          <a:bodyPr/>
          <a:lstStyle/>
          <a:p>
            <a:pPr algn="ctr"/>
            <a:r>
              <a:rPr lang="pt-BR" dirty="0" smtClean="0"/>
              <a:t>Ruminando essas questões, chegou a uma bifurcação da estrada. Diante da incerteza sobre qual caminho deveria seguir, parou e olhou atentamente.</a:t>
            </a:r>
          </a:p>
          <a:p>
            <a:endParaRPr lang="pt-BR" dirty="0"/>
          </a:p>
        </p:txBody>
      </p:sp>
      <p:pic>
        <p:nvPicPr>
          <p:cNvPr id="1026" name="Picture 2" descr="http://2.bp.blogspot.com/_RvCuWvSTb0c/TAmCUWVxc7I/AAAAAAAABVY/5XrTAech8Z4/s1600/dois20rum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22" y="2316856"/>
            <a:ext cx="3133459" cy="435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8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04664"/>
            <a:ext cx="7992888" cy="4525963"/>
          </a:xfrm>
        </p:spPr>
        <p:txBody>
          <a:bodyPr/>
          <a:lstStyle/>
          <a:p>
            <a:pPr algn="just"/>
            <a:r>
              <a:rPr lang="pt-BR" dirty="0"/>
              <a:t>Nosso maior exemplo, no entanto, encontramos em FRANCISCO CÂNDIDO XAVIER, nascido em Pedro Leopoldo, modesta cidade de Minas Gerais, em 2 de abril de 1910. Vive, desde 1959, em Uberaba, no mesmo Estado.</a:t>
            </a:r>
            <a:br>
              <a:rPr lang="pt-BR" dirty="0"/>
            </a:br>
            <a:endParaRPr lang="pt-BR" dirty="0"/>
          </a:p>
        </p:txBody>
      </p:sp>
      <p:pic>
        <p:nvPicPr>
          <p:cNvPr id="11266" name="Picture 2" descr="http://www.suzanaherculanohouzel.com/storage/chico-xavier.jpg?__SQUARESPACE_CACHEVERSION=12725378970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2592288" cy="320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69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3.bp.blogspot.com/_Jq8VxUWdnr0/TN0_oYuSN_I/AAAAAAAABAw/ZxSATlljy-E/s1600/Ch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2493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30989"/>
            <a:ext cx="8568952" cy="211789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Depoimento de Chico Xavier: "(...) Deus nos permita a satisfação de continuar sempre trabalhando na Grande Causa d'Ele, Nosso Senhor e Mestre."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24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4525963"/>
          </a:xfrm>
        </p:spPr>
        <p:txBody>
          <a:bodyPr/>
          <a:lstStyle/>
          <a:p>
            <a:pPr algn="ctr"/>
            <a:r>
              <a:rPr lang="pt-BR" dirty="0"/>
              <a:t>A estrada à sua direita era montanhosa e acidentada. Não havia beleza nela, nem nos seus arredores, mas conduzia diretamente às montanhas azuis que se perdiam na distância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050" name="Picture 2" descr="http://2.bp.blogspot.com/-fd4XHxRT6dk/Tpmoz9ZgENI/AAAAAAAAexo/WOglZxFpPX0/s400/rally-mountain-roa_2026563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25" y="256490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5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r>
              <a:rPr lang="pt-BR" dirty="0"/>
              <a:t>A estrada à esquerda era larga e lisa, com árvores frondosas oferecendo sombras tentadoras em ambos os lados. Os pássaros cantavam alegres e as flores enfeitavam as margens do caminho.</a:t>
            </a:r>
          </a:p>
        </p:txBody>
      </p:sp>
      <p:pic>
        <p:nvPicPr>
          <p:cNvPr id="3074" name="Picture 2" descr="http://1.bp.blogspot.com/_t84eCdGDexo/SeUbeHpNukI/AAAAAAAAAGc/ZP6R70FjrYg/s400/curvas-da-v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3810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pPr algn="just"/>
            <a:r>
              <a:rPr lang="pt-BR" dirty="0"/>
              <a:t>Enquanto o rapaz estava parado, em dúvida quanto à direção a seguir, vieram duas belas mulheres em sua direção, cada uma delas por uma das estradas.</a:t>
            </a:r>
          </a:p>
        </p:txBody>
      </p:sp>
      <p:pic>
        <p:nvPicPr>
          <p:cNvPr id="4098" name="Picture 2" descr="http://www.casaconhecimento.com.br/blog/wp-content/uploads/caminho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31051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688632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/>
              <a:t>A que veio pelo caminho florido alcançou-o antes e era linda como um dia de verão. Tinha as faces coradas, os olhos faiscantes e dizia-lhe palavras tentadoras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algn="just"/>
            <a:r>
              <a:rPr lang="pt-BR" i="1" dirty="0"/>
              <a:t>Oh, nobre jovem não se curve mais ao trabalho e às tarefas árduas; siga-me. Eu o conduzirei por caminhos agradáveis, onde não há tempestades para perturbar nem problemas para aborrecer</a:t>
            </a:r>
            <a:r>
              <a:rPr lang="pt-BR" i="1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i="1" dirty="0"/>
              <a:t>Você terá uma vida fácil, sem responsabilidades. Bebida, comida requintada, ricas vestes, muita música e alegria. Venha comigo e sua estrada será um sonho de contentamento.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41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pPr algn="just"/>
            <a:r>
              <a:rPr lang="pt-BR" dirty="0"/>
              <a:t>A essa altura aproximou-se a outra bela mulher e falou ao rapaz</a:t>
            </a:r>
            <a:r>
              <a:rPr lang="pt-BR" dirty="0" smtClean="0"/>
              <a:t>: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i="1" dirty="0"/>
              <a:t>Eu não lhe prometo nada, exceto o que irá conquistar por suas próprias forças. A estrada pela qual o conduzirei é acidentada e difícil. Terá que subir muitos morros e descer por vales e pântanos.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8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i="1" dirty="0"/>
              <a:t>Se você quiser frutos e flores, deve plantá-los e cultivá-los</a:t>
            </a:r>
            <a:r>
              <a:rPr lang="pt-BR" i="1" dirty="0" smtClean="0"/>
              <a:t>.</a:t>
            </a:r>
          </a:p>
          <a:p>
            <a:pPr marL="109728" indent="0" algn="just">
              <a:buNone/>
            </a:pPr>
            <a:endParaRPr lang="pt-BR" dirty="0"/>
          </a:p>
          <a:p>
            <a:pPr algn="just"/>
            <a:r>
              <a:rPr lang="pt-BR" i="1" dirty="0"/>
              <a:t>Se quiser o amor de seus companheiros, deve amá-los e sofrer por eles; se quiser gozar dos favores dos céus, deve se tornar digno desses favores; se quiser gozar da felicidade plena, não deve desprezar a árdua estrada que a ela conduz.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26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211</TotalTime>
  <Words>1243</Words>
  <Application>Microsoft Office PowerPoint</Application>
  <PresentationFormat>Apresentação na tela (4:3)</PresentationFormat>
  <Paragraphs>66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Concurso</vt:lpstr>
      <vt:lpstr>O Trabalho e a  Espiritualização do Ser </vt:lpstr>
      <vt:lpstr>Elevação pelo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trabalho...</vt:lpstr>
      <vt:lpstr>Apresentação do PowerPoint</vt:lpstr>
      <vt:lpstr>Apresentação do PowerPoint</vt:lpstr>
      <vt:lpstr>Apresentação do PowerPoint</vt:lpstr>
      <vt:lpstr>Rodolfo Calligaris "As Leis Morais"</vt:lpstr>
      <vt:lpstr>Joanna de Ângelis  Estudos Espíritas</vt:lpstr>
      <vt:lpstr>Joanna de Ângelis  Leis Morais da Vida</vt:lpstr>
      <vt:lpstr>Apresentação do PowerPoint</vt:lpstr>
      <vt:lpstr>Apresentação do PowerPoint</vt:lpstr>
      <vt:lpstr>Jamais a ociosidade...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trabalho e a espiritualização do ser</dc:title>
  <dc:creator>Allan</dc:creator>
  <cp:lastModifiedBy>Allan</cp:lastModifiedBy>
  <cp:revision>22</cp:revision>
  <dcterms:created xsi:type="dcterms:W3CDTF">2012-07-20T15:20:18Z</dcterms:created>
  <dcterms:modified xsi:type="dcterms:W3CDTF">2012-07-20T18:51:21Z</dcterms:modified>
</cp:coreProperties>
</file>