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CC00"/>
    <a:srgbClr val="006600"/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16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9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69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69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19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10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06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39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8CED-7330-472B-A0A8-E9E044BB9F2B}" type="datetimeFigureOut">
              <a:rPr lang="pt-BR" smtClean="0"/>
              <a:t>22/06/2014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C2A2-E554-44FC-8FBD-2E018CE2A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0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924944"/>
            <a:ext cx="2160240" cy="893961"/>
          </a:xfrm>
        </p:spPr>
        <p:txBody>
          <a:bodyPr/>
          <a:lstStyle/>
          <a:p>
            <a:r>
              <a:rPr lang="pt-BR" dirty="0" smtClean="0"/>
              <a:t>Cap. XI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7632848" cy="2808312"/>
          </a:xfrm>
        </p:spPr>
        <p:txBody>
          <a:bodyPr>
            <a:normAutofit lnSpcReduction="10000"/>
          </a:bodyPr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Amar ao Próximo como a si mesmo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Item 14 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Caridade para com os criminosos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Em lugar de uma injeção letal, ou outro recurso, por que não uma dose de profundo amor fraternal e piedade nos corações endurecidos?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“ Um diamante terá menos valor por que está coberto de lama?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429000"/>
            <a:ext cx="8604448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Deus vê a beleza imutável de sua alma, Ele sabe que não somos os nossos erros”.</a:t>
            </a:r>
          </a:p>
          <a:p>
            <a:pPr marL="0" indent="0" algn="r">
              <a:buNone/>
            </a:pPr>
            <a:r>
              <a:rPr lang="pt-BR" dirty="0" smtClean="0"/>
              <a:t> </a:t>
            </a:r>
          </a:p>
          <a:p>
            <a:pPr marL="0" indent="0" algn="r">
              <a:buNone/>
            </a:pPr>
            <a:r>
              <a:rPr lang="pt-BR" dirty="0" smtClean="0"/>
              <a:t>(Pensador indiano)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6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9900"/>
                </a:solidFill>
              </a:rPr>
              <a:t>Quanto ao criminoso, ele terá menos valor porque tropeçou no caminho?</a:t>
            </a:r>
            <a:endParaRPr lang="pt-BR" b="1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01406"/>
            <a:ext cx="8229600" cy="291318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9900"/>
                </a:solidFill>
              </a:rPr>
              <a:t>Ele também é muito maior que seus erros, porque foi criado por Deus...</a:t>
            </a:r>
            <a:endParaRPr lang="pt-BR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t-BR" b="1" dirty="0" smtClean="0"/>
              <a:t>Lembremos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pt-BR" dirty="0" smtClean="0"/>
              <a:t>Diante da mulher condenada por crime de adultério;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2996952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Um homem sábio interveio ao seu favor: atire a primeira pedra...;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509120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 sábio, isento de pecados, também não lhe atirou nenhuma pedra.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50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524" y="0"/>
            <a:ext cx="4248472" cy="4392488"/>
          </a:xfrm>
        </p:spPr>
        <p:txBody>
          <a:bodyPr>
            <a:normAutofit/>
          </a:bodyPr>
          <a:lstStyle/>
          <a:p>
            <a:r>
              <a:rPr lang="pt-BR" b="1" dirty="0" smtClean="0"/>
              <a:t>Este sábio, isento de pecados, é Jesus de Nazaré, o Cristo,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2432" y="4974267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/>
              <a:t>que a maioria de nós diz seguir</a:t>
            </a:r>
            <a:r>
              <a:rPr lang="pt-BR" sz="4800" dirty="0" smtClean="0"/>
              <a:t>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9743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</a:rPr>
              <a:t>Coloquemos as pedras no chão;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6600"/>
                </a:solidFill>
              </a:rPr>
              <a:t>Procurando aliviar nossas almas;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48600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6600"/>
                </a:solidFill>
              </a:rPr>
              <a:t>E veremos que não há necessidade sequer de apontarmos o dedo para ninguém</a:t>
            </a:r>
            <a:r>
              <a:rPr lang="pt-BR" dirty="0" smtClean="0">
                <a:solidFill>
                  <a:srgbClr val="006600"/>
                </a:solidFill>
              </a:rPr>
              <a:t>.</a:t>
            </a:r>
            <a:endParaRPr lang="pt-BR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>
                <a:solidFill>
                  <a:srgbClr val="006600"/>
                </a:solidFill>
              </a:rPr>
              <a:t>Perdoemos</a:t>
            </a:r>
            <a:r>
              <a:rPr lang="pt-BR" dirty="0" smtClean="0">
                <a:solidFill>
                  <a:srgbClr val="006600"/>
                </a:solidFill>
              </a:rPr>
              <a:t> ...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36096" y="5715000"/>
            <a:ext cx="3707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solidFill>
                  <a:srgbClr val="006600"/>
                </a:solidFill>
              </a:rPr>
              <a:t>Sempre!</a:t>
            </a:r>
            <a:endParaRPr lang="pt-BR" sz="6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Está em todos nós a possibilidade de renovação do nosso interior....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81824" y="4653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SEMPRE!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438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i="1" dirty="0" smtClean="0">
                <a:solidFill>
                  <a:srgbClr val="00CC00"/>
                </a:solidFill>
              </a:rPr>
              <a:t>Doutrina Espírita</a:t>
            </a:r>
            <a:endParaRPr lang="pt-BR" b="1" i="1" dirty="0">
              <a:solidFill>
                <a:srgbClr val="00CC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1556792"/>
            <a:ext cx="6012160" cy="144016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pt-BR" sz="11000" b="1" i="1" dirty="0" smtClean="0">
                <a:solidFill>
                  <a:srgbClr val="006600"/>
                </a:solidFill>
              </a:rPr>
              <a:t>Objetivos da </a:t>
            </a:r>
          </a:p>
          <a:p>
            <a:pPr marL="0" indent="0" algn="ctr">
              <a:buNone/>
            </a:pPr>
            <a:r>
              <a:rPr lang="pt-BR" sz="11000" b="1" i="1" dirty="0" smtClean="0">
                <a:solidFill>
                  <a:srgbClr val="006600"/>
                </a:solidFill>
              </a:rPr>
              <a:t>Reencarnação: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15816" y="3246160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pt-BR" sz="3300" b="1" dirty="0" smtClean="0">
                <a:solidFill>
                  <a:srgbClr val="336600"/>
                </a:solidFill>
              </a:rPr>
              <a:t>Crescimento espiritual;</a:t>
            </a:r>
            <a:endParaRPr lang="pt-BR" sz="3300" b="1" dirty="0">
              <a:solidFill>
                <a:srgbClr val="3366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14828" y="4742636"/>
            <a:ext cx="553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336600"/>
                </a:solidFill>
              </a:rPr>
              <a:t>Reparação de experiências </a:t>
            </a:r>
          </a:p>
          <a:p>
            <a:r>
              <a:rPr lang="pt-BR" sz="3200" b="1" dirty="0">
                <a:solidFill>
                  <a:srgbClr val="336600"/>
                </a:solidFill>
              </a:rPr>
              <a:t>m</a:t>
            </a:r>
            <a:r>
              <a:rPr lang="pt-BR" sz="3200" b="1" dirty="0" smtClean="0">
                <a:solidFill>
                  <a:srgbClr val="336600"/>
                </a:solidFill>
              </a:rPr>
              <a:t>alsucedidas.</a:t>
            </a:r>
            <a:endParaRPr lang="pt-BR" sz="3200" b="1" dirty="0">
              <a:solidFill>
                <a:srgbClr val="33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" y="0"/>
            <a:ext cx="3577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3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i="1" dirty="0" smtClean="0"/>
              <a:t>“ Ama-me quando eu menos merecer, pois é quando eu mais preciso”.</a:t>
            </a:r>
            <a:endParaRPr lang="pt-BR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 smtClean="0"/>
              <a:t>“ Ainda hoje estarás comigo no Reino dos Céus”.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3911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i="1" dirty="0" smtClean="0"/>
              <a:t>“ Contra a labareda criminosa do mal, façamos chover pensamentos calmantes do bem”</a:t>
            </a:r>
            <a:br>
              <a:rPr lang="pt-BR" i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                                         Emmanuel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86" y="4275336"/>
            <a:ext cx="3293714" cy="25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Sem a luminosidade do amor que podemos expandir, tudo se perde na sombra, e teremos responsabilidade nisto.</a:t>
            </a:r>
            <a:endParaRPr lang="pt-B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b="1" dirty="0" smtClean="0"/>
              <a:t>Lições de Perdão: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08720"/>
          </a:xfrm>
        </p:spPr>
        <p:txBody>
          <a:bodyPr/>
          <a:lstStyle/>
          <a:p>
            <a:r>
              <a:rPr lang="pt-BR" dirty="0" smtClean="0"/>
              <a:t>Pedro – amava e dava a vida por Jesus, e negou-o três vezes;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39552" y="2479576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Judas, o </a:t>
            </a:r>
            <a:r>
              <a:rPr lang="pt-BR" dirty="0" err="1" smtClean="0"/>
              <a:t>iscariotes</a:t>
            </a:r>
            <a:r>
              <a:rPr lang="pt-BR" dirty="0" smtClean="0"/>
              <a:t> – discípulo que conviveu com Jesus, vendeu-o por trinta moedas;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48640" y="3789040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Paulo de Tarso – carrasco dos cristãos, foi o “vaso escolhido”;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5206320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Discípulos – conviveram, aprenderam com o Cristo e o abandonaram na hora derradeira.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9145016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pt-BR" dirty="0" smtClean="0"/>
              <a:t>Crimes premeditados = pena de morte;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44840" y="2018536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/>
              <a:t>Crimes bárbaros, hediondos.</a:t>
            </a:r>
            <a:endParaRPr lang="pt-BR" sz="40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3140968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600" b="1" dirty="0" smtClean="0"/>
              <a:t>Qual o mais cruel?</a:t>
            </a:r>
            <a:endParaRPr lang="pt-BR" sz="66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5063480"/>
            <a:ext cx="9036496" cy="11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5400" b="1" dirty="0" smtClean="0"/>
              <a:t>Responsabilidade maior perante as leis divinas?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1250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b="1" i="1" dirty="0" smtClean="0"/>
              <a:t>“Deus não quer a morte dos ímpios – pecador – mas a sua reabilitação”. </a:t>
            </a:r>
            <a:br>
              <a:rPr lang="pt-BR" b="1" i="1" dirty="0" smtClean="0"/>
            </a:br>
            <a:r>
              <a:rPr lang="pt-BR" b="1" i="1" dirty="0" smtClean="0"/>
              <a:t>( </a:t>
            </a:r>
            <a:r>
              <a:rPr lang="pt-BR" b="1" i="1" dirty="0" err="1" smtClean="0"/>
              <a:t>Ez</a:t>
            </a:r>
            <a:r>
              <a:rPr lang="pt-BR" b="1" i="1" dirty="0" smtClean="0"/>
              <a:t> 18:19 a 23)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7032"/>
            <a:ext cx="7571184" cy="2409131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A responsabilidade é nossa.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959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393</Words>
  <Application>Microsoft Office PowerPoint</Application>
  <PresentationFormat>Apresentação na tela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Cap. XI </vt:lpstr>
      <vt:lpstr>Está em todos nós a possibilidade de renovação do nosso interior....</vt:lpstr>
      <vt:lpstr>Doutrina Espírita</vt:lpstr>
      <vt:lpstr>“ Ama-me quando eu menos merecer, pois é quando eu mais preciso”.</vt:lpstr>
      <vt:lpstr>“ Contra a labareda criminosa do mal, façamos chover pensamentos calmantes do bem”                                                    Emmanuel</vt:lpstr>
      <vt:lpstr>Sem a luminosidade do amor que podemos expandir, tudo se perde na sombra, e teremos responsabilidade nisto.</vt:lpstr>
      <vt:lpstr>Lições de Perdão:</vt:lpstr>
      <vt:lpstr>Crimes premeditados = pena de morte;</vt:lpstr>
      <vt:lpstr>“Deus não quer a morte dos ímpios – pecador – mas a sua reabilitação”.  ( Ez 18:19 a 23)</vt:lpstr>
      <vt:lpstr>Em lugar de uma injeção letal, ou outro recurso, por que não uma dose de profundo amor fraternal e piedade nos corações endurecidos?</vt:lpstr>
      <vt:lpstr>“ Um diamante terá menos valor por que está coberto de lama?</vt:lpstr>
      <vt:lpstr>Quanto ao criminoso, ele terá menos valor porque tropeçou no caminho?</vt:lpstr>
      <vt:lpstr>Lembremos:</vt:lpstr>
      <vt:lpstr>Este sábio, isento de pecados, é Jesus de Nazaré, o Cristo, </vt:lpstr>
      <vt:lpstr>Coloquemos as pedras no chão;</vt:lpstr>
      <vt:lpstr>Apresentação do PowerPoint</vt:lpstr>
      <vt:lpstr>Perdoemos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XI</dc:title>
  <dc:creator>Célia</dc:creator>
  <cp:lastModifiedBy>Célia</cp:lastModifiedBy>
  <cp:revision>16</cp:revision>
  <dcterms:created xsi:type="dcterms:W3CDTF">2014-06-22T20:18:00Z</dcterms:created>
  <dcterms:modified xsi:type="dcterms:W3CDTF">2014-06-22T22:05:12Z</dcterms:modified>
</cp:coreProperties>
</file>