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68" r:id="rId5"/>
    <p:sldMasterId id="2147483816" r:id="rId6"/>
  </p:sldMasterIdLst>
  <p:notesMasterIdLst>
    <p:notesMasterId r:id="rId23"/>
  </p:notesMasterIdLst>
  <p:sldIdLst>
    <p:sldId id="256" r:id="rId7"/>
    <p:sldId id="264" r:id="rId8"/>
    <p:sldId id="351" r:id="rId9"/>
    <p:sldId id="276" r:id="rId10"/>
    <p:sldId id="277" r:id="rId11"/>
    <p:sldId id="333" r:id="rId12"/>
    <p:sldId id="260" r:id="rId13"/>
    <p:sldId id="278" r:id="rId14"/>
    <p:sldId id="265" r:id="rId15"/>
    <p:sldId id="266" r:id="rId16"/>
    <p:sldId id="267" r:id="rId17"/>
    <p:sldId id="259" r:id="rId18"/>
    <p:sldId id="268" r:id="rId19"/>
    <p:sldId id="272" r:id="rId20"/>
    <p:sldId id="262" r:id="rId21"/>
    <p:sldId id="269" r:id="rId22"/>
  </p:sldIdLst>
  <p:sldSz cx="9144000" cy="6858000" type="screen4x3"/>
  <p:notesSz cx="6858000" cy="9144000"/>
  <p:custDataLst>
    <p:tags r:id="rId24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3A14F"/>
    <a:srgbClr val="1F1D4F"/>
    <a:srgbClr val="0033CC"/>
    <a:srgbClr val="F4F3FF"/>
    <a:srgbClr val="8685C1"/>
    <a:srgbClr val="9FBCFE"/>
    <a:srgbClr val="625F9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89" autoAdjust="0"/>
  </p:normalViewPr>
  <p:slideViewPr>
    <p:cSldViewPr>
      <p:cViewPr>
        <p:scale>
          <a:sx n="60" d="100"/>
          <a:sy n="60" d="100"/>
        </p:scale>
        <p:origin x="-163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2208D7-EE0C-4173-B8BE-092DC715896A}" type="datetimeFigureOut">
              <a:rPr lang="pt-BR"/>
              <a:pPr>
                <a:defRPr/>
              </a:pPr>
              <a:t>17/9/2012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F0F819-203A-4672-ADFC-0C3AF02346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E5246-C16E-4C31-BBCA-B3C4F97AFDBA}" type="slidenum">
              <a:rPr lang="pt-BR">
                <a:latin typeface="Arial" pitchFamily="34" charset="0"/>
                <a:cs typeface="Arial" pitchFamily="34" charset="0"/>
              </a:rPr>
              <a:pPr/>
              <a:t>13</a:t>
            </a:fld>
            <a:endParaRPr lang="pt-B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BE0C-BFE6-4EF4-AE91-BADE60C5EA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934C-DBF3-4A10-93D9-4723510566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D31A-3B25-4D91-994F-9F011998D4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990F-8FFF-45E5-AA7F-6365CF2248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1206-5380-4AA7-BAA6-3A6FAA7DA8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B149-E142-4E5C-9D73-25964F45F3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25F1B-22F3-4FC6-BD7F-F271F4491D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0BD7C-F00B-4E3E-9BBD-D8CF622B4D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BD78-F495-402E-BD4F-F1028ACF77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5D41-4959-4ECD-B39E-F12FB559AF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D8AC-EB2C-478E-97B3-7FC71FDA18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1548-CE30-4E72-9A27-4DAD2E5F4B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0209B-DF9C-48FE-A16B-0A80B14AF1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1C8B-1315-4162-A70F-34F95EA65E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77F7-DCDD-43DB-91D2-4C415C5564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1DCF-030B-4C95-926E-2E58F820A1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Número de Slid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74DFFFB-5469-459E-87EC-E6530A9F24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Espaço Reservado para Rodapé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612C-35B4-4242-9C36-9AC978D701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CC74-4A4C-403F-BDEF-C9C0D23F92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53B7-3688-4006-B7BE-B232C0EA2F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Espaço Reservado par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9AB0-12C2-432B-BE36-93FEF0A0CE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CEFC2-C932-43D9-906F-DD6A5865A4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E49E-359F-4649-A579-4319415D33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2CDC-4334-4D9B-8BD5-AE7304867B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A22E-3F06-488C-B5FC-840A7A3A8C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1453-E694-44CA-A904-D3BCE4B4F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0DEA-1D74-43C7-AEEE-71702326C8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0D91-450F-42AE-A04D-4504C79C90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967621-7708-4925-B29F-5505EDE861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F22E-C56D-4E51-A2F1-136457FAFC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42D2-7FF5-4666-BA80-C06877C749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9828-B4B7-4C2E-A460-0B03EAD7DF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40FC9D-F762-478B-A4B5-49FB0D79E6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A8DDE-35EF-437A-A591-56E4B3565F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5FF1-154A-4090-A4DA-F27255AEA7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95E6D4-8E71-4ACD-A306-DD6B999538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C7CD99-5C2B-4535-A5D6-ECCEBFDC10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AA6F-740E-49E2-ABBE-C95B64EDAC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4C0F-BAA8-4B09-BC8F-87BCAA904B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1CC1B-0E73-49B3-9C51-1244E03952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F9B3-58BB-4C99-A769-5AE7B576A4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66C6-C283-4BF7-A9C9-B75BA74C55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B9DD-93D6-472D-9D7F-7DC3383847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DD6CB-40CB-4757-996F-EF7BB96371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8788-65FA-4754-B4B8-247D45E881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2139A-250B-454E-A267-1465CE4492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06D43-A526-487D-A4D2-012CFDE1FA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35C3A-5880-419A-B319-3BBFD8EE27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30BFD-18CA-439C-A22D-D5C9A07D4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85E29-CC69-40D6-A2C8-B8C512C1B3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ADC7-1B23-417B-997C-16A791906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8A425-7E77-46BA-B5C5-FEBF48688E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8D7857-EE3C-430E-AF70-290BBA68F2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E7B8D-5510-4C09-9E56-DF183668AD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507F-8EB3-48BC-992D-C6DB990C92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7AC5-4498-4EF8-8CFB-B613A5E249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6B7F-327B-4800-94C2-F96BC7ACB0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9D6E54-27A9-4E0B-A6A8-9A69CDBF25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ED7B-7270-403C-A345-3770D5B978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C414B3-1A9A-4DAE-88C7-E97CC43974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CA8461-FF15-44F0-9954-7B215ECA3F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B87D-902B-4B8A-A2FB-9F18D061B3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97D8-0043-4CE5-87AD-9C83BA44A0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3917-9C81-4F66-8307-4DADCC2FCC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784C-980A-4827-9211-6020E24D75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3230-A4E5-4F3B-9E08-C1B0CA8E97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FA5FE1-8702-48C1-8B49-5B1AEB0A7E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76CA0-C2B2-410E-AE35-56FCB3CDD5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3C977D-0BA1-42F4-9BD3-08C4D88834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10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213948-2B10-402E-81D8-79998354EB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E65BC2-A9B4-400F-AEED-B3A48DA5F5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  <a:cs typeface="新細明體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新細明體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新細明體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新細明體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新細明體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614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FFA4D-6140-4F1D-86C2-BE1031584F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889" r:id="rId4"/>
    <p:sldLayoutId id="2147483890" r:id="rId5"/>
    <p:sldLayoutId id="2147483941" r:id="rId6"/>
    <p:sldLayoutId id="2147483891" r:id="rId7"/>
    <p:sldLayoutId id="2147483942" r:id="rId8"/>
    <p:sldLayoutId id="2147483943" r:id="rId9"/>
    <p:sldLayoutId id="2147483892" r:id="rId10"/>
    <p:sldLayoutId id="214748389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ev3pa17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0"/>
            <a:ext cx="6361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92880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pt-BR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+mj-cs"/>
              </a:rPr>
              <a:t/>
            </a:r>
            <a:br>
              <a:rPr lang="pt-BR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+mj-cs"/>
              </a:rPr>
            </a:br>
            <a:r>
              <a:rPr lang="pt-BR" sz="48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+mj-cs"/>
              </a:rPr>
              <a:t>      </a:t>
            </a:r>
            <a:r>
              <a:rPr lang="pt-BR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j-cs"/>
              </a:rPr>
              <a:t>ARREPENDIMENTO </a:t>
            </a:r>
            <a:br>
              <a:rPr lang="pt-BR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j-cs"/>
              </a:rPr>
            </a:br>
            <a:r>
              <a:rPr lang="pt-BR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j-cs"/>
              </a:rPr>
              <a:t>     E EXPIAÇÃO</a:t>
            </a:r>
            <a:endParaRPr lang="pt-BR" sz="54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28875" y="4357688"/>
            <a:ext cx="6929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" pitchFamily="18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657671"/>
            <a:ext cx="110180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85852" y="4500570"/>
            <a:ext cx="785814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6000" b="1" i="1" kern="0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Sylfaen" pitchFamily="18" charset="0"/>
                <a:cs typeface="Arial"/>
              </a:rPr>
              <a:t>De que precisa o homem para ser salvo?</a:t>
            </a:r>
            <a:endParaRPr lang="pt-BR" sz="6000" b="1" i="1" kern="0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latin typeface="Sylfaen" pitchFamily="18" charset="0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2920" y="188640"/>
            <a:ext cx="429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i="1" kern="0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Sylfaen" pitchFamily="18" charset="0"/>
                <a:cs typeface="Arial"/>
              </a:rPr>
              <a:t>Osmar </a:t>
            </a:r>
            <a:endParaRPr lang="pt-BR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57554" y="0"/>
            <a:ext cx="5786446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i="1" kern="0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Mas sem dúvida teremos que resgatar os erros que deixarmos para trás. </a:t>
            </a:r>
          </a:p>
          <a:p>
            <a:pPr algn="ctr">
              <a:defRPr/>
            </a:pPr>
            <a:r>
              <a:rPr lang="pt-BR" sz="4000" b="1" i="1" kern="0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É uma questão de justiça e de responsabilidade.                   </a:t>
            </a:r>
            <a:endParaRPr lang="pt-BR" sz="40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0912" y="3166350"/>
            <a:ext cx="600076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i="1" kern="0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A responsabilidade é tanto maior quanto maior  a nossa consciência diante daquilo que é bom ou ruim, certo ou errado. </a:t>
            </a:r>
            <a:endParaRPr lang="pt-BR" i="1" dirty="0">
              <a:latin typeface="Sylfaen" pitchFamily="18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785794"/>
            <a:ext cx="428627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 ama 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e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l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e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v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a </a:t>
            </a:r>
          </a:p>
          <a:p>
            <a:pPr algn="ctr">
              <a:defRPr/>
            </a:pP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s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emp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r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b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85786" y="214290"/>
            <a:ext cx="474704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“Deus é justo Juiz” </a:t>
            </a:r>
            <a:r>
              <a:rPr lang="es-ES" dirty="0">
                <a:solidFill>
                  <a:schemeClr val="bg1"/>
                </a:solidFill>
                <a:latin typeface="Arial" charset="0"/>
                <a:cs typeface="Arial" charset="0"/>
              </a:rPr>
              <a:t>(Salmos 7: 11)</a:t>
            </a:r>
            <a:endParaRPr lang="es-E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43504" y="0"/>
            <a:ext cx="400049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 charset="0"/>
                <a:cs typeface="Arial" charset="0"/>
              </a:rPr>
              <a:t>A misericórdia  de Deus lhe leva a julgar com benevolência àqueles que aceitaram expiar suas faltas.</a:t>
            </a:r>
            <a:endParaRPr lang="es-ES" sz="28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3504" y="2786058"/>
            <a:ext cx="4000496" cy="403187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“O amor cobre </a:t>
            </a:r>
          </a:p>
          <a:p>
            <a:pPr algn="ctr">
              <a:defRPr/>
            </a:pPr>
            <a:r>
              <a:rPr lang="pt-BR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uma multidão </a:t>
            </a:r>
          </a:p>
          <a:p>
            <a:pPr algn="ctr">
              <a:defRPr/>
            </a:pPr>
            <a:r>
              <a:rPr lang="pt-BR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de pecados”. </a:t>
            </a:r>
          </a:p>
          <a:p>
            <a:pPr algn="ctr">
              <a:defRPr/>
            </a:pPr>
            <a:r>
              <a:rPr lang="pt-BR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O bem que se faz apaga o mal </a:t>
            </a:r>
          </a:p>
          <a:p>
            <a:pPr algn="ctr">
              <a:defRPr/>
            </a:pPr>
            <a:r>
              <a:rPr lang="pt-BR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que se fez.</a:t>
            </a:r>
            <a:r>
              <a:rPr lang="pt-BR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Calibri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pt-BR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Fora da caridade </a:t>
            </a:r>
          </a:p>
          <a:p>
            <a:pPr algn="ctr">
              <a:defRPr/>
            </a:pPr>
            <a:r>
              <a:rPr lang="pt-BR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não há salvação! </a:t>
            </a:r>
            <a:endParaRPr lang="pt-BR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657671"/>
            <a:ext cx="114300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00188" y="3643313"/>
            <a:ext cx="1285875" cy="64611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pt-BR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5143504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“Sou Deus  zeloso, </a:t>
            </a:r>
          </a:p>
          <a:p>
            <a:pPr algn="ctr">
              <a:defRPr/>
            </a:pPr>
            <a:r>
              <a:rPr lang="pt-BR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que puno a maldade </a:t>
            </a:r>
          </a:p>
          <a:p>
            <a:pPr algn="ctr">
              <a:defRPr/>
            </a:pPr>
            <a:r>
              <a:rPr lang="pt-BR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Times New Roman"/>
                <a:cs typeface="Times New Roman"/>
              </a:rPr>
              <a:t>dos pais </a:t>
            </a:r>
            <a:r>
              <a:rPr lang="pt-BR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cs typeface="Times New Roman"/>
              </a:rPr>
              <a:t>nos filhos </a:t>
            </a:r>
          </a:p>
          <a:p>
            <a:pPr algn="ctr">
              <a:defRPr/>
            </a:pPr>
            <a:r>
              <a:rPr lang="pt-BR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cs typeface="Times New Roman"/>
              </a:rPr>
              <a:t>        terceira e quarta geração”.  </a:t>
            </a:r>
          </a:p>
          <a:p>
            <a:pPr algn="ctr">
              <a:defRPr/>
            </a:pPr>
            <a:r>
              <a:rPr lang="pt-BR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cs typeface="Times New Roman"/>
              </a:rPr>
              <a:t>(</a:t>
            </a:r>
            <a:r>
              <a:rPr lang="pt-BR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cs typeface="Times New Roman"/>
              </a:rPr>
              <a:t>IV  Mandamento. Êxodo 20)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3214686"/>
            <a:ext cx="5715008" cy="3429000"/>
          </a:xfrm>
        </p:spPr>
        <p:txBody>
          <a:bodyPr/>
          <a:lstStyle/>
          <a:p>
            <a:pPr>
              <a:defRPr/>
            </a:pPr>
            <a:r>
              <a:rPr lang="pt-B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j-cs"/>
              </a:rPr>
              <a:t>Se não fosse assim, como ficaria o mandamento que diz: “Deus dá à cada um segundo as suas obras”. </a:t>
            </a: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970755" y="5657671"/>
            <a:ext cx="117324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643050"/>
            <a:ext cx="164304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cs typeface="Times New Roman"/>
              </a:rPr>
              <a:t>“até a”</a:t>
            </a:r>
            <a:endParaRPr lang="pt-BR" dirty="0">
              <a:latin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1643050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cs typeface="Times New Roman"/>
              </a:rPr>
              <a:t>na</a:t>
            </a:r>
            <a:endParaRPr lang="pt-B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ho horizontal 3"/>
          <p:cNvSpPr/>
          <p:nvPr/>
        </p:nvSpPr>
        <p:spPr>
          <a:xfrm rot="11001992" flipH="1" flipV="1">
            <a:off x="842963" y="3927475"/>
            <a:ext cx="7739062" cy="3154363"/>
          </a:xfrm>
          <a:prstGeom prst="horizontalScroll">
            <a:avLst>
              <a:gd name="adj" fmla="val 1946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40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Adobe Fangsong Std R" pitchFamily="18" charset="-128"/>
                <a:cs typeface="Times New Roman" pitchFamily="18" charset="0"/>
              </a:rPr>
              <a:t>“A expiação se cumpre durante a existência corporal, mediante as provas a que o Espírito se acha submetido e, na vida espiritual, pelos sofrimentos morais.” </a:t>
            </a:r>
            <a:endParaRPr lang="pt-B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Adobe Fangsong Std R" pitchFamily="18" charset="-128"/>
                <a:cs typeface="Times New Roman" pitchFamily="18" charset="0"/>
              </a:rPr>
              <a:t>Onde se cumpre a expiação do espírito? . </a:t>
            </a:r>
            <a:endParaRPr lang="pt-BR" sz="4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Adobe Fangsong Std R" pitchFamily="18" charset="-128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 rot="16200000">
            <a:off x="-1060048" y="5131959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 rot="214909">
            <a:off x="1500166" y="4643446"/>
            <a:ext cx="692948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3600" b="1" i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“A reparação consiste </a:t>
            </a:r>
          </a:p>
          <a:p>
            <a:pPr algn="ctr" eaLnBrk="0" hangingPunct="0">
              <a:defRPr/>
            </a:pPr>
            <a:r>
              <a:rPr lang="pt-BR" sz="3600" b="1" i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em fazer o bem àqueles </a:t>
            </a:r>
          </a:p>
          <a:p>
            <a:pPr algn="ctr" eaLnBrk="0" hangingPunct="0">
              <a:defRPr/>
            </a:pPr>
            <a:r>
              <a:rPr lang="pt-BR" sz="3600" b="1" i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Adobe Fangsong Std R" pitchFamily="18" charset="-128"/>
                <a:cs typeface="Times New Roman" pitchFamily="18" charset="0"/>
              </a:rPr>
              <a:t>a quem se havia feito o mal. </a:t>
            </a:r>
            <a:endParaRPr lang="pt-BR" sz="3600" b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O arrependimento pode dar-se por toda parte e em qualquer tempo; se for tarde, porém, o culpado sofre por mais tempo. </a:t>
            </a:r>
            <a:endParaRPr lang="pt-B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“O Espírito compreende as imperfeições que o privam de ser feliz e por isso aspira a uma nova existência em que possa expiar suas faltas.”</a:t>
            </a:r>
            <a:r>
              <a:rPr lang="pt-BR" sz="3600" b="1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(L.E:991) </a:t>
            </a:r>
            <a:endParaRPr lang="pt-BR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58148" y="2643182"/>
            <a:ext cx="103036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57375" y="142875"/>
            <a:ext cx="5072063" cy="642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42844" y="214290"/>
            <a:ext cx="3643338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“Vigiai e orai para não cairdes em tentações, </a:t>
            </a:r>
          </a:p>
          <a:p>
            <a:pPr algn="ctr">
              <a:defRPr/>
            </a:pPr>
            <a:r>
              <a:rPr lang="pt-BR" sz="36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pois mais vale chorar sob os aguilhões da resistência </a:t>
            </a:r>
          </a:p>
          <a:p>
            <a:pPr algn="ctr">
              <a:defRPr/>
            </a:pPr>
            <a:r>
              <a:rPr lang="pt-BR" sz="36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 sorrir sob os narcóticos da queda". </a:t>
            </a:r>
            <a:endParaRPr lang="pt-BR" sz="3600" b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143504" y="0"/>
            <a:ext cx="385765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Plain">
              <a:avLst>
                <a:gd name="adj" fmla="val 4748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Encaremos, pois, </a:t>
            </a:r>
          </a:p>
          <a:p>
            <a:pPr algn="ctr">
              <a:defRPr/>
            </a:pPr>
            <a:r>
              <a:rPr lang="pt-BR" sz="32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tormento do remorso, </a:t>
            </a:r>
          </a:p>
          <a:p>
            <a:pPr algn="ctr">
              <a:defRPr/>
            </a:pPr>
            <a:r>
              <a:rPr lang="pt-BR" sz="32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 consciência culpada, com coragem, resigna</a:t>
            </a:r>
            <a:r>
              <a:rPr lang="pt-BR" sz="32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32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e sobretudo comprometidos </a:t>
            </a:r>
          </a:p>
          <a:p>
            <a:pPr algn="ctr">
              <a:defRPr/>
            </a:pPr>
            <a:r>
              <a:rPr lang="pt-BR" sz="32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a reforma </a:t>
            </a:r>
            <a:r>
              <a:rPr lang="pt-BR" sz="32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pt-BR" sz="32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ntima. </a:t>
            </a:r>
            <a:endParaRPr lang="pt-BR" sz="3200" b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 rot="16200000">
            <a:off x="7571775" y="5285774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786322"/>
            <a:ext cx="9144000" cy="1951134"/>
          </a:xfrm>
          <a:prstGeom prst="rect">
            <a:avLst/>
          </a:prstGeom>
        </p:spPr>
        <p:txBody>
          <a:bodyPr>
            <a:prstTxWarp prst="textPlain">
              <a:avLst>
                <a:gd name="adj" fmla="val 4944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Arial" charset="0"/>
              </a:rPr>
              <a:t>Nossa felicidade, ou infelicidade depende do fazermos ou não o bem. E, a submissão paciente aos sofrimentos da vida é atitude de alto relevo para a quitação dos débitos contraídos. 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00042"/>
            <a:ext cx="9144000" cy="175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Caslon Pro" pitchFamily="18" charset="0"/>
                <a:ea typeface="Adobe Song Std L" pitchFamily="18" charset="-128"/>
                <a:cs typeface="Arial" charset="0"/>
              </a:rPr>
              <a:t>Assim como pensamos e agimos, edificaremos </a:t>
            </a:r>
          </a:p>
          <a:p>
            <a:pPr algn="ctr">
              <a:defRPr/>
            </a:pPr>
            <a:r>
              <a:rPr lang="pt-BR" sz="36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Caslon Pro" pitchFamily="18" charset="0"/>
                <a:ea typeface="Adobe Song Std L" pitchFamily="18" charset="-128"/>
                <a:cs typeface="Arial" charset="0"/>
              </a:rPr>
              <a:t>a </a:t>
            </a:r>
            <a:r>
              <a:rPr lang="pt-BR" sz="3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Caslon Pro" pitchFamily="18" charset="0"/>
                <a:ea typeface="Adobe Song Std L" pitchFamily="18" charset="-128"/>
                <a:cs typeface="Arial" charset="0"/>
              </a:rPr>
              <a:t>existência, vivendo-a </a:t>
            </a:r>
            <a:r>
              <a:rPr lang="pt-BR" sz="36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Caslon Pro" pitchFamily="18" charset="0"/>
                <a:ea typeface="Adobe Song Std L" pitchFamily="18" charset="-128"/>
                <a:cs typeface="Arial" charset="0"/>
              </a:rPr>
              <a:t>de conformidade</a:t>
            </a:r>
          </a:p>
          <a:p>
            <a:pPr algn="ctr">
              <a:defRPr/>
            </a:pPr>
            <a:r>
              <a:rPr lang="pt-BR" sz="36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Caslon Pro" pitchFamily="18" charset="0"/>
                <a:ea typeface="Adobe Song Std L" pitchFamily="18" charset="-128"/>
                <a:cs typeface="Arial" charset="0"/>
              </a:rPr>
              <a:t> </a:t>
            </a:r>
            <a:r>
              <a:rPr lang="pt-BR" sz="3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Caslon Pro" pitchFamily="18" charset="0"/>
                <a:ea typeface="Adobe Song Std L" pitchFamily="18" charset="-128"/>
                <a:cs typeface="Arial" charset="0"/>
              </a:rPr>
              <a:t>com o comportamento elegido.</a:t>
            </a:r>
            <a:endParaRPr lang="pt-BR" sz="3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dobe Caslon Pro" pitchFamily="18" charset="0"/>
              <a:ea typeface="Adobe Song Std L" pitchFamily="18" charset="-128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 rot="16200000">
            <a:off x="7571775" y="284594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74295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pt-BR" sz="4800" b="1" i="1" kern="0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latin typeface="Sylfaen" pitchFamily="18" charset="0"/>
              <a:cs typeface="Arial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7572396" cy="2643206"/>
          </a:xfrm>
        </p:spPr>
        <p:txBody>
          <a:bodyPr/>
          <a:lstStyle/>
          <a:p>
            <a:pPr>
              <a:defRPr/>
            </a:pPr>
            <a:r>
              <a:rPr lang="pt-BR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ylfaen" pitchFamily="18" charset="0"/>
                <a:cs typeface="+mj-cs"/>
              </a:rPr>
              <a:t>“Basta o arrependimento durante a vida para que as faltas do Espírito se apaguem e ele ache graça diante de Deus? L.E: 999 </a:t>
            </a:r>
            <a:endParaRPr lang="pt-BR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ylfaen" pitchFamily="18" charset="0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 rot="19841263">
            <a:off x="5493225" y="2425889"/>
            <a:ext cx="3424301" cy="865033"/>
          </a:xfrm>
          <a:prstGeom prst="rect">
            <a:avLst/>
          </a:prstGeom>
        </p:spPr>
        <p:txBody>
          <a:bodyPr>
            <a:prstTxWarp prst="textCurveUp">
              <a:avLst>
                <a:gd name="adj" fmla="val 56338"/>
              </a:avLst>
            </a:prstTxWarp>
            <a:spAutoFit/>
          </a:bodyPr>
          <a:lstStyle/>
          <a:p>
            <a:pPr algn="r">
              <a:defRPr/>
            </a:pPr>
            <a:r>
              <a:rPr lang="pt-BR" sz="2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sz="2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000504"/>
            <a:ext cx="7429520" cy="2677656"/>
          </a:xfrm>
          <a:prstGeom prst="rect">
            <a:avLst/>
          </a:prstGeom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Caslon Pro" pitchFamily="18" charset="0"/>
                <a:cs typeface="Arial"/>
              </a:rPr>
              <a:t>“E quem quer que não </a:t>
            </a:r>
          </a:p>
          <a:p>
            <a:pPr algn="ctr">
              <a:defRPr/>
            </a:pPr>
            <a:r>
              <a:rPr lang="pt-BR" sz="4400" b="1" i="1" kern="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Caslon Pro" pitchFamily="18" charset="0"/>
                <a:cs typeface="Arial"/>
              </a:rPr>
              <a:t>carregue a sua cruz </a:t>
            </a:r>
            <a:r>
              <a:rPr lang="pt-BR" sz="44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Caslon Pro" pitchFamily="18" charset="0"/>
                <a:cs typeface="Arial"/>
              </a:rPr>
              <a:t>e me siga, </a:t>
            </a:r>
          </a:p>
          <a:p>
            <a:pPr algn="ctr">
              <a:defRPr/>
            </a:pPr>
            <a:r>
              <a:rPr lang="pt-BR" sz="44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Caslon Pro" pitchFamily="18" charset="0"/>
                <a:cs typeface="Arial"/>
              </a:rPr>
              <a:t>não pode ser meu discípulo”. </a:t>
            </a:r>
          </a:p>
          <a:p>
            <a:pPr algn="ctr">
              <a:defRPr/>
            </a:pPr>
            <a:r>
              <a:rPr lang="pt-BR" sz="36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Caslon Pro" pitchFamily="18" charset="0"/>
                <a:cs typeface="Arial"/>
              </a:rPr>
              <a:t>(Lucas. 14:24)</a:t>
            </a:r>
            <a:endParaRPr lang="pt-BR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Caslon Pro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xograma: Processo 10"/>
          <p:cNvSpPr/>
          <p:nvPr/>
        </p:nvSpPr>
        <p:spPr>
          <a:xfrm>
            <a:off x="0" y="0"/>
            <a:ext cx="9144000" cy="4286250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Fluxograma: Processo 9"/>
          <p:cNvSpPr/>
          <p:nvPr/>
        </p:nvSpPr>
        <p:spPr>
          <a:xfrm>
            <a:off x="0" y="4214813"/>
            <a:ext cx="9144000" cy="2643187"/>
          </a:xfrm>
          <a:prstGeom prst="flowChartProcess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3284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929063" y="1428750"/>
            <a:ext cx="4071937" cy="10715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00688" y="428625"/>
            <a:ext cx="928687" cy="60721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00496" y="1428736"/>
            <a:ext cx="3929090" cy="928693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pt-BR" sz="60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 Bold" pitchFamily="18" charset="0"/>
                <a:cs typeface="Arial" charset="0"/>
              </a:rPr>
              <a:t>Saber</a:t>
            </a:r>
            <a:endParaRPr lang="pt-BR" sz="6000" dirty="0">
              <a:ln w="11430">
                <a:solidFill>
                  <a:schemeClr val="bg1"/>
                </a:solidFill>
              </a:ln>
              <a:latin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 rot="16200000">
            <a:off x="4000496" y="4143380"/>
            <a:ext cx="3929090" cy="78581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pt-BR" sz="3600" b="1" spc="50" dirty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Garamond Pro Bold" pitchFamily="18" charset="0"/>
                <a:cs typeface="Arial" charset="0"/>
              </a:rPr>
              <a:t>Moral</a:t>
            </a:r>
            <a:endParaRPr kumimoji="1" lang="pt-BR" sz="3600" dirty="0">
              <a:ln w="11430">
                <a:solidFill>
                  <a:schemeClr val="bg1"/>
                </a:solidFill>
              </a:ln>
              <a:solidFill>
                <a:srgbClr val="000000"/>
              </a:solidFill>
              <a:latin typeface="Times New Roman" pitchFamily="18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64293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54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Carregar a Cruz não significa apenas sofrer, mas sobretudo, </a:t>
            </a:r>
            <a:br>
              <a:rPr lang="pt-BR" sz="54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54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desenvolver </a:t>
            </a:r>
            <a:r>
              <a:rPr lang="pt-BR" sz="48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sz="48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66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saber e </a:t>
            </a:r>
            <a:br>
              <a:rPr lang="pt-BR" sz="66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66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moral.   </a:t>
            </a:r>
            <a:endParaRPr lang="pt-BR" sz="6600" b="1" dirty="0">
              <a:ln w="28575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sel 6"/>
          <p:cNvSpPr/>
          <p:nvPr/>
        </p:nvSpPr>
        <p:spPr>
          <a:xfrm>
            <a:off x="142844" y="1142960"/>
            <a:ext cx="4429156" cy="5500750"/>
          </a:xfrm>
          <a:prstGeom prst="bevel">
            <a:avLst>
              <a:gd name="adj" fmla="val 8918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 prometo </a:t>
            </a:r>
          </a:p>
          <a:p>
            <a:pPr algn="ctr">
              <a:defRPr/>
            </a:pPr>
            <a: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 ainda</a:t>
            </a:r>
            <a:b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hoje vou </a:t>
            </a:r>
          </a:p>
          <a:p>
            <a:pPr algn="ctr">
              <a:defRPr/>
            </a:pPr>
            <a: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 pagar.</a:t>
            </a:r>
            <a:endParaRPr lang="pt-BR" sz="5400" b="1" spc="5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Bisel 2"/>
          <p:cNvSpPr/>
          <p:nvPr/>
        </p:nvSpPr>
        <p:spPr>
          <a:xfrm>
            <a:off x="4786314" y="1142960"/>
            <a:ext cx="4214842" cy="5500750"/>
          </a:xfrm>
          <a:prstGeom prst="bevel">
            <a:avLst>
              <a:gd name="adj" fmla="val 8918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 prometo </a:t>
            </a:r>
          </a:p>
          <a:p>
            <a:pPr algn="ctr">
              <a:defRPr/>
            </a:pPr>
            <a: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hoje, que </a:t>
            </a:r>
            <a:r>
              <a:rPr lang="pt-BR" sz="5400" b="1" dirty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ainda</a:t>
            </a:r>
            <a: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vou </a:t>
            </a:r>
          </a:p>
          <a:p>
            <a:pPr algn="ctr">
              <a:defRPr/>
            </a:pPr>
            <a:r>
              <a:rPr lang="pt-BR" sz="5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 pagar.</a:t>
            </a:r>
            <a:endParaRPr lang="pt-BR" sz="5400" b="1" spc="5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85786" y="285728"/>
            <a:ext cx="336015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/>
                <a:cs typeface="+mn-cs"/>
              </a:rPr>
              <a:t>Presente</a:t>
            </a:r>
            <a:endParaRPr lang="pt-B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00694" y="285728"/>
            <a:ext cx="2638799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54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nstantia"/>
                <a:cs typeface="Arial" charset="0"/>
              </a:rPr>
              <a:t>Futuro</a:t>
            </a:r>
            <a:endParaRPr lang="pt-BR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7150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Bisel 5"/>
          <p:cNvSpPr/>
          <p:nvPr/>
        </p:nvSpPr>
        <p:spPr>
          <a:xfrm>
            <a:off x="142844" y="1071546"/>
            <a:ext cx="4214842" cy="5572164"/>
          </a:xfrm>
          <a:prstGeom prst="bevel">
            <a:avLst>
              <a:gd name="adj" fmla="val 8143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 verdade te digo que ainda hoje</a:t>
            </a:r>
          </a:p>
          <a:p>
            <a:pPr algn="ctr">
              <a:defRPr/>
            </a:pPr>
            <a:r>
              <a:rPr lang="pt-BR" sz="4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estarás comigo </a:t>
            </a:r>
          </a:p>
          <a:p>
            <a:pPr algn="ctr">
              <a:defRPr/>
            </a:pPr>
            <a:r>
              <a:rPr lang="pt-BR" sz="4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paraíso.</a:t>
            </a:r>
          </a:p>
          <a:p>
            <a:pPr algn="ctr">
              <a:defRPr/>
            </a:pPr>
            <a:r>
              <a:rPr lang="pt-BR" sz="24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(L. 23:43)</a:t>
            </a:r>
          </a:p>
        </p:txBody>
      </p:sp>
      <p:sp>
        <p:nvSpPr>
          <p:cNvPr id="7" name="Bisel 6"/>
          <p:cNvSpPr/>
          <p:nvPr/>
        </p:nvSpPr>
        <p:spPr>
          <a:xfrm>
            <a:off x="4429124" y="1071546"/>
            <a:ext cx="4572032" cy="5572164"/>
          </a:xfrm>
          <a:prstGeom prst="bevel">
            <a:avLst>
              <a:gd name="adj" fmla="val 8143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48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 verdade te digo hoje, que </a:t>
            </a:r>
            <a:r>
              <a:rPr lang="pt-BR" sz="4800" b="1" dirty="0">
                <a:ln w="1905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ainda</a:t>
            </a:r>
          </a:p>
          <a:p>
            <a:pPr algn="ctr">
              <a:defRPr/>
            </a:pPr>
            <a:r>
              <a:rPr lang="pt-BR" sz="48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estarás comigo </a:t>
            </a:r>
          </a:p>
          <a:p>
            <a:pPr algn="ctr">
              <a:defRPr/>
            </a:pPr>
            <a:r>
              <a:rPr lang="pt-BR" sz="4800" b="1" spc="50" dirty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paraíso.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2844" y="142852"/>
            <a:ext cx="421484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nstantia"/>
                <a:cs typeface="Arial" charset="0"/>
              </a:rPr>
              <a:t>Presente</a:t>
            </a:r>
            <a:endParaRPr lang="pt-BR" b="1" spc="300" dirty="0">
              <a:ln w="11430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F6FC6">
                      <a:tint val="83000"/>
                      <a:shade val="100000"/>
                      <a:satMod val="200000"/>
                    </a:srgbClr>
                  </a:gs>
                  <a:gs pos="75000">
                    <a:srgbClr val="0F6FC6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0F6FC6">
                    <a:satMod val="220000"/>
                    <a:alpha val="3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57818" y="142852"/>
            <a:ext cx="2638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5400" b="1" spc="300" dirty="0">
                <a:ln w="11430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F6FC6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0F6FC6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0F6FC6">
                      <a:satMod val="220000"/>
                      <a:alpha val="35000"/>
                    </a:srgbClr>
                  </a:glow>
                </a:effectLst>
                <a:latin typeface="Constantia"/>
                <a:cs typeface="Arial" charset="0"/>
              </a:rPr>
              <a:t>Futuro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5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Em que consiste o PERDÃO DE DEUS? 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428625" y="1071563"/>
            <a:ext cx="4714875" cy="557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214942" y="1071546"/>
            <a:ext cx="35719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Devemos, porém, compreender que o perdão não é uma graça concedida </a:t>
            </a:r>
          </a:p>
          <a:p>
            <a:pPr algn="ctr">
              <a:defRPr/>
            </a:pPr>
            <a:r>
              <a:rPr lang="pt-BR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por Deus.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643570" y="0"/>
            <a:ext cx="35004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“Deus 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não quer 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que 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nenhum de seus filhos pereça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, 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mas  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que todos </a:t>
            </a:r>
            <a:r>
              <a:rPr lang="pt-BR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cheguem ao arrependi-mento</a:t>
            </a:r>
            <a:r>
              <a:rPr lang="es-E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”           </a:t>
            </a:r>
            <a:r>
              <a:rPr lang="es-ES" sz="36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(II </a:t>
            </a:r>
            <a:r>
              <a:rPr lang="es-ES" sz="3600" b="1" spc="5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Pedro, 3: 9)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0"/>
            <a:ext cx="292895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3600" b="1" i="1" spc="50" dirty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Adobe Fangsong Std R" pitchFamily="18" charset="-128"/>
              </a:rPr>
              <a:t>O perdão </a:t>
            </a:r>
          </a:p>
          <a:p>
            <a:pPr algn="ctr">
              <a:defRPr/>
            </a:pPr>
            <a:r>
              <a:rPr lang="pt-BR" sz="3600" b="1" i="1" spc="50" dirty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Adobe Fangsong Std R" pitchFamily="18" charset="-128"/>
              </a:rPr>
              <a:t>de Deus consiste em conceder  ao devedor todas as </a:t>
            </a:r>
            <a:r>
              <a:rPr lang="pt-BR" sz="3600" b="1" i="1" spc="50" dirty="0" err="1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Adobe Fangsong Std R" pitchFamily="18" charset="-128"/>
              </a:rPr>
              <a:t>possibili-dades</a:t>
            </a:r>
            <a:r>
              <a:rPr lang="pt-BR" sz="3600" b="1" i="1" spc="50" dirty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Adobe Fangsong Std R" pitchFamily="18" charset="-128"/>
              </a:rPr>
              <a:t> de </a:t>
            </a:r>
            <a:r>
              <a:rPr lang="pt-BR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Adobe Fangsong Std R" pitchFamily="18" charset="-128"/>
              </a:rPr>
              <a:t>resgatar </a:t>
            </a:r>
          </a:p>
          <a:p>
            <a:pPr algn="ctr">
              <a:defRPr/>
            </a:pPr>
            <a:r>
              <a:rPr lang="pt-BR" sz="4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Adobe Fangsong Std R" pitchFamily="18" charset="-128"/>
              </a:rPr>
              <a:t>os seus débitos. </a:t>
            </a:r>
            <a:endParaRPr lang="pt-BR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29058" y="3214686"/>
            <a:ext cx="153043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ama eleva sempre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  <p:bldP spid="6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42875" y="333375"/>
            <a:ext cx="8858250" cy="2667000"/>
          </a:xfrm>
          <a:prstGeom prst="ellipse">
            <a:avLst/>
          </a:prstGeom>
          <a:solidFill>
            <a:srgbClr val="C1F4AA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8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28625" y="500063"/>
            <a:ext cx="8715375" cy="18573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2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“A semeadura é livre,</a:t>
            </a:r>
          </a:p>
          <a:p>
            <a:pPr algn="ctr"/>
            <a:r>
              <a:rPr lang="pt-BR" sz="2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mas a colheita é obrigatória”. </a:t>
            </a:r>
          </a:p>
        </p:txBody>
      </p:sp>
      <p:pic>
        <p:nvPicPr>
          <p:cNvPr id="5" name="Picture 6" descr="s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2257425"/>
            <a:ext cx="3403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3143248"/>
            <a:ext cx="571504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Adobe Song Std L" pitchFamily="18" charset="-128"/>
                <a:cs typeface="Times New Roman" pitchFamily="18" charset="0"/>
              </a:rPr>
              <a:t>Não vos iludais; </a:t>
            </a:r>
          </a:p>
          <a:p>
            <a:pPr algn="ctr">
              <a:defRPr/>
            </a:pPr>
            <a:r>
              <a:rPr lang="pt-BR" sz="44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Adobe Song Std L" pitchFamily="18" charset="-128"/>
                <a:cs typeface="Times New Roman" pitchFamily="18" charset="0"/>
              </a:rPr>
              <a:t>de Deus não se zomba. O que o homem semear, isso colherá.</a:t>
            </a:r>
          </a:p>
          <a:p>
            <a:pPr algn="ctr">
              <a:defRPr/>
            </a:pPr>
            <a:r>
              <a:rPr lang="pt-BR" sz="36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ea typeface="Adobe Song Std L" pitchFamily="18" charset="-128"/>
                <a:cs typeface="Times New Roman" pitchFamily="18" charset="0"/>
              </a:rPr>
              <a:t>(Paulo - Gálatas, 6:7)</a:t>
            </a:r>
          </a:p>
        </p:txBody>
      </p:sp>
      <p:sp>
        <p:nvSpPr>
          <p:cNvPr id="6" name="Retângulo 5"/>
          <p:cNvSpPr/>
          <p:nvPr/>
        </p:nvSpPr>
        <p:spPr>
          <a:xfrm>
            <a:off x="6286512" y="5643578"/>
            <a:ext cx="28574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sz="28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i="1" kern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O reconhecimento , o arrependimento , o remorso e a expiação de nossas </a:t>
            </a:r>
            <a:r>
              <a:rPr lang="pt-BR" sz="3600" b="1" i="1" kern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 </a:t>
            </a:r>
            <a:r>
              <a:rPr lang="pt-BR" sz="3600" b="1" i="1" kern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faltas não bastam para absolver-nos ou nos salvar. </a:t>
            </a:r>
            <a:endParaRPr lang="pt-BR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4929198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i="1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A partir do arrependimento assumimos nossos erros e passamos a enfrentar </a:t>
            </a:r>
          </a:p>
          <a:p>
            <a:pPr algn="ctr">
              <a:defRPr/>
            </a:pPr>
            <a:r>
              <a:rPr lang="pt-BR" sz="3600" b="1" i="1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o resgate </a:t>
            </a:r>
            <a:r>
              <a:rPr lang="pt-BR" sz="4800" b="1" i="1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com maior resignação</a:t>
            </a:r>
            <a:r>
              <a:rPr lang="pt-BR" sz="3600" b="1" i="1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Sylfaen" pitchFamily="18" charset="0"/>
                <a:ea typeface="Times New Roman"/>
                <a:cs typeface="Times New Roman"/>
              </a:rPr>
              <a:t>.</a:t>
            </a:r>
            <a:endParaRPr lang="pt-BR" sz="3600" b="1" i="1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 rot="21178473">
            <a:off x="3929058" y="2285992"/>
            <a:ext cx="1785950" cy="1928826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082838"/>
              </a:avLst>
            </a:prstTxWarp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Quem ama eleva sempre</a:t>
            </a:r>
            <a:endParaRPr lang="pt-BR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3551&quot;&gt;&lt;/object&gt;&lt;object type=&quot;2&quot; unique_id=&quot;13552&quot;&gt;&lt;object type=&quot;3&quot; unique_id=&quot;13553&quot;&gt;&lt;property id=&quot;20148&quot; value=&quot;5&quot;/&gt;&lt;property id=&quot;20300&quot; value=&quot;Slide 1&quot;/&gt;&lt;property id=&quot;20307&quot; value=&quot;256&quot;/&gt;&lt;/object&gt;&lt;object type=&quot;3&quot; unique_id=&quot;13554&quot;&gt;&lt;property id=&quot;20148&quot; value=&quot;5&quot;/&gt;&lt;property id=&quot;20300&quot; value=&quot;Slide 2&quot;/&gt;&lt;property id=&quot;20307&quot; value=&quot;257&quot;/&gt;&lt;/object&gt;&lt;object type=&quot;3&quot; unique_id=&quot;13555&quot;&gt;&lt;property id=&quot;20148&quot; value=&quot;5&quot;/&gt;&lt;property id=&quot;20300&quot; value=&quot;Slide 3&quot;/&gt;&lt;property id=&quot;20307&quot; value=&quot;264&quot;/&gt;&lt;/object&gt;&lt;object type=&quot;3&quot; unique_id=&quot;13556&quot;&gt;&lt;property id=&quot;20148&quot; value=&quot;5&quot;/&gt;&lt;property id=&quot;20300&quot; value=&quot;Slide 4&quot;/&gt;&lt;property id=&quot;20307&quot; value=&quot;265&quot;/&gt;&lt;/object&gt;&lt;object type=&quot;3&quot; unique_id=&quot;13557&quot;&gt;&lt;property id=&quot;20148&quot; value=&quot;5&quot;/&gt;&lt;property id=&quot;20300&quot; value=&quot;Slide 5&quot;/&gt;&lt;property id=&quot;20307&quot; value=&quot;266&quot;/&gt;&lt;/object&gt;&lt;object type=&quot;3&quot; unique_id=&quot;13558&quot;&gt;&lt;property id=&quot;20148&quot; value=&quot;5&quot;/&gt;&lt;property id=&quot;20300&quot; value=&quot;Slide 6&quot;/&gt;&lt;property id=&quot;20307&quot; value=&quot;267&quot;/&gt;&lt;/object&gt;&lt;object type=&quot;3&quot; unique_id=&quot;13559&quot;&gt;&lt;property id=&quot;20148&quot; value=&quot;5&quot;/&gt;&lt;property id=&quot;20300&quot; value=&quot;Slide 7&quot;/&gt;&lt;property id=&quot;20307&quot; value=&quot;258&quot;/&gt;&lt;/object&gt;&lt;object type=&quot;3&quot; unique_id=&quot;13560&quot;&gt;&lt;property id=&quot;20148&quot; value=&quot;5&quot;/&gt;&lt;property id=&quot;20300&quot; value=&quot;Slide 8&quot;/&gt;&lt;property id=&quot;20307&quot; value=&quot;259&quot;/&gt;&lt;/object&gt;&lt;object type=&quot;3&quot; unique_id=&quot;13561&quot;&gt;&lt;property id=&quot;20148&quot; value=&quot;5&quot;/&gt;&lt;property id=&quot;20300&quot; value=&quot;Slide 9&quot;/&gt;&lt;property id=&quot;20307&quot; value=&quot;260&quot;/&gt;&lt;/object&gt;&lt;object type=&quot;3&quot; unique_id=&quot;13562&quot;&gt;&lt;property id=&quot;20148&quot; value=&quot;5&quot;/&gt;&lt;property id=&quot;20300&quot; value=&quot;Slide 10&quot;/&gt;&lt;property id=&quot;20307&quot; value=&quot;271&quot;/&gt;&lt;/object&gt;&lt;object type=&quot;3&quot; unique_id=&quot;13563&quot;&gt;&lt;property id=&quot;20148&quot; value=&quot;5&quot;/&gt;&lt;property id=&quot;20300&quot; value=&quot;Slide 11&quot;/&gt;&lt;property id=&quot;20307&quot; value=&quot;272&quot;/&gt;&lt;/object&gt;&lt;object type=&quot;3&quot; unique_id=&quot;13564&quot;&gt;&lt;property id=&quot;20148&quot; value=&quot;5&quot;/&gt;&lt;property id=&quot;20300&quot; value=&quot;Slide 12&quot;/&gt;&lt;property id=&quot;20307&quot; value=&quot;269&quot;/&gt;&lt;/object&gt;&lt;object type=&quot;3&quot; unique_id=&quot;13565&quot;&gt;&lt;property id=&quot;20148&quot; value=&quot;5&quot;/&gt;&lt;property id=&quot;20300&quot; value=&quot;Slide 13&quot;/&gt;&lt;property id=&quot;20307&quot; value=&quot;270&quot;/&gt;&lt;/object&gt;&lt;object type=&quot;3&quot; unique_id=&quot;13566&quot;&gt;&lt;property id=&quot;20148&quot; value=&quot;5&quot;/&gt;&lt;property id=&quot;20300&quot; value=&quot;Slide 14&quot;/&gt;&lt;property id=&quot;20307&quot; value=&quot;262&quot;/&gt;&lt;/object&gt;&lt;object type=&quot;3&quot; unique_id=&quot;13567&quot;&gt;&lt;property id=&quot;20148&quot; value=&quot;5&quot;/&gt;&lt;property id=&quot;20300&quot; value=&quot;Slide 15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ButchartGarden_1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686</Words>
  <Application>Microsoft Office PowerPoint</Application>
  <PresentationFormat>Apresentação na tela (4:3)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Century Schoolbook</vt:lpstr>
      <vt:lpstr>Wingdings</vt:lpstr>
      <vt:lpstr>Times New Roman</vt:lpstr>
      <vt:lpstr>新細明體</vt:lpstr>
      <vt:lpstr>Adobe Caslon Pro</vt:lpstr>
      <vt:lpstr>Sylfaen</vt:lpstr>
      <vt:lpstr>Fluxo</vt:lpstr>
      <vt:lpstr>Tema do Office</vt:lpstr>
      <vt:lpstr>Papel</vt:lpstr>
      <vt:lpstr>Balcão Envidraçado</vt:lpstr>
      <vt:lpstr>TheButchartGarden_1</vt:lpstr>
      <vt:lpstr>1_Balcão Envidraçado</vt:lpstr>
      <vt:lpstr>       ARREPENDIMENTO       E EXPIAÇÃO</vt:lpstr>
      <vt:lpstr>“Basta o arrependimento durante a vida para que as faltas do Espírito se apaguem e ele ache graça diante de Deus? L.E: 999 </vt:lpstr>
      <vt:lpstr>     Carregar a Cruz não significa apenas sofrer, mas sobretudo,   desenvolver  o saber e  a moral.   </vt:lpstr>
      <vt:lpstr>Slide 4</vt:lpstr>
      <vt:lpstr>Slide 5</vt:lpstr>
      <vt:lpstr>Em que consiste o PERDÃO DE DEUS? </vt:lpstr>
      <vt:lpstr>Slide 7</vt:lpstr>
      <vt:lpstr>Slide 8</vt:lpstr>
      <vt:lpstr>Slide 9</vt:lpstr>
      <vt:lpstr>Slide 10</vt:lpstr>
      <vt:lpstr>Slide 11</vt:lpstr>
      <vt:lpstr>Se não fosse assim, como ficaria o mandamento que diz: “Deus dá à cada um segundo as suas obras”. 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Fustero Portugués</dc:title>
  <dc:creator>Sergio Fustero</dc:creator>
  <cp:lastModifiedBy>Eddy Jr.</cp:lastModifiedBy>
  <cp:revision>121</cp:revision>
  <dcterms:created xsi:type="dcterms:W3CDTF">2008-09-27T16:32:08Z</dcterms:created>
  <dcterms:modified xsi:type="dcterms:W3CDTF">2012-09-17T23:42:50Z</dcterms:modified>
</cp:coreProperties>
</file>