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61" r:id="rId4"/>
    <p:sldId id="262" r:id="rId5"/>
    <p:sldId id="264" r:id="rId6"/>
    <p:sldId id="272" r:id="rId7"/>
    <p:sldId id="273" r:id="rId8"/>
    <p:sldId id="266" r:id="rId9"/>
    <p:sldId id="271" r:id="rId10"/>
    <p:sldId id="269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1" autoAdjust="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8" d="100"/>
        <a:sy n="98" d="100"/>
      </p:scale>
      <p:origin x="0" y="10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A111605-4142-4868-A9D9-E37ABCA471B0}" type="datetimeFigureOut">
              <a:rPr lang="pt-BR"/>
              <a:pPr>
                <a:defRPr/>
              </a:pPr>
              <a:t>17/9/2012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A583395-64C4-48BC-85A9-2DB6724B0A9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174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2A9B7D-ACE7-4C41-866C-16F071AE3756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6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A54C1E4-7D88-4A90-BAF2-54829EA3A414}" type="datetimeFigureOut">
              <a:rPr lang="pt-BR"/>
              <a:pPr>
                <a:defRPr/>
              </a:pPr>
              <a:t>17/9/2012</a:t>
            </a:fld>
            <a:endParaRPr lang="pt-BR" dirty="0"/>
          </a:p>
        </p:txBody>
      </p:sp>
      <p:sp>
        <p:nvSpPr>
          <p:cNvPr id="7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97AAC1A-6285-4D31-914E-964C07A22C3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1AF27-20A7-4E63-BCEA-1180F6B82E77}" type="datetimeFigureOut">
              <a:rPr lang="pt-BR"/>
              <a:pPr>
                <a:defRPr/>
              </a:pPr>
              <a:t>17/9/2012</a:t>
            </a:fld>
            <a:endParaRPr lang="pt-BR" dirty="0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735AA-F5C8-4719-8A91-7C7AF15B9CD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C9512-B0D8-4405-9D4A-624416DABABC}" type="datetimeFigureOut">
              <a:rPr lang="pt-BR"/>
              <a:pPr>
                <a:defRPr/>
              </a:pPr>
              <a:t>17/9/2012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99A5850-A1B9-4A40-AEC5-ACF34060F1F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DB035-6290-4D49-9DA0-D15B818D9A8B}" type="datetimeFigureOut">
              <a:rPr lang="pt-BR"/>
              <a:pPr>
                <a:defRPr/>
              </a:pPr>
              <a:t>17/9/2012</a:t>
            </a:fld>
            <a:endParaRPr lang="pt-BR" dirty="0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E8965-70A0-4C57-8A90-F16188C29A1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87BE51B-E476-4B7A-9C54-35C2742C4D29}" type="datetimeFigureOut">
              <a:rPr lang="pt-BR"/>
              <a:pPr>
                <a:defRPr/>
              </a:pPr>
              <a:t>17/9/2012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A18292-EDC5-482D-A65D-20FE367F3D1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22212-A94C-44E2-B3AA-17D533141D51}" type="datetimeFigureOut">
              <a:rPr lang="pt-BR"/>
              <a:pPr>
                <a:defRPr/>
              </a:pPr>
              <a:t>17/9/2012</a:t>
            </a:fld>
            <a:endParaRPr lang="pt-BR" dirty="0"/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4B14F-2D6C-49B2-B9E8-E5A2C280EED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5DDCD-F633-410F-89CD-544ECFD7B55E}" type="datetimeFigureOut">
              <a:rPr lang="pt-BR"/>
              <a:pPr>
                <a:defRPr/>
              </a:pPr>
              <a:t>17/9/2012</a:t>
            </a:fld>
            <a:endParaRPr lang="pt-BR" dirty="0"/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83CE7-BEA0-44E5-BE76-1AF719764E8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B3CC7-30BB-4180-B8CF-D2E5EA1D1173}" type="datetimeFigureOut">
              <a:rPr lang="pt-BR"/>
              <a:pPr>
                <a:defRPr/>
              </a:pPr>
              <a:t>17/9/2012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53499-059D-4039-875E-C5F1A480D93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95183-8AEF-4DEC-9A36-E720B11C1F2F}" type="datetimeFigureOut">
              <a:rPr lang="pt-BR"/>
              <a:pPr>
                <a:defRPr/>
              </a:pPr>
              <a:t>17/9/2012</a:t>
            </a:fld>
            <a:endParaRPr lang="pt-BR" dirty="0"/>
          </a:p>
        </p:txBody>
      </p:sp>
      <p:sp>
        <p:nvSpPr>
          <p:cNvPr id="3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57562-E9A4-48C7-842E-D2ACFAEFFC4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23457-83C7-4219-BB9C-2FF349A1F2CB}" type="datetimeFigureOut">
              <a:rPr lang="pt-BR"/>
              <a:pPr>
                <a:defRPr/>
              </a:pPr>
              <a:t>17/9/2012</a:t>
            </a:fld>
            <a:endParaRPr lang="pt-BR" dirty="0"/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D9E24-A0C0-4916-B8F2-8405B80F337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tângulo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dirty="0" smtClean="0"/>
              <a:t>Clique no ícone para adicionar uma imagem</a:t>
            </a:r>
            <a:endParaRPr lang="en-US" noProof="0" dirty="0"/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56EFB4-DC0A-4FC0-BEA5-0F5F2DF9E369}" type="datetimeFigureOut">
              <a:rPr lang="pt-BR"/>
              <a:pPr>
                <a:defRPr/>
              </a:pPr>
              <a:t>17/9/2012</a:t>
            </a:fld>
            <a:endParaRPr lang="pt-BR" dirty="0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5D511E-29E5-4C80-9F53-928A08BB36C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30" name="Espaço Reservado para Texto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63EDE0E-63D1-4243-8DB3-7D48959A56C5}" type="datetimeFigureOut">
              <a:rPr lang="pt-BR"/>
              <a:pPr>
                <a:defRPr/>
              </a:pPr>
              <a:t>17/9/2012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4DDFC83-5B27-4F35-9F18-93A199B843B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5" r:id="rId9"/>
    <p:sldLayoutId id="2147483682" r:id="rId10"/>
    <p:sldLayoutId id="214748368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99792" y="3974292"/>
            <a:ext cx="6444208" cy="247904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800" kern="1800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mbria"/>
                <a:ea typeface="Calibri"/>
                <a:cs typeface="Times New Roman"/>
              </a:rPr>
              <a:t>“Meu </a:t>
            </a:r>
            <a:r>
              <a:rPr lang="pt-BR" sz="4800" kern="1800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mbria"/>
                <a:ea typeface="Calibri"/>
                <a:cs typeface="Times New Roman"/>
              </a:rPr>
              <a:t>R</a:t>
            </a:r>
            <a:r>
              <a:rPr lang="pt-BR" sz="4800" kern="1800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mbria"/>
                <a:ea typeface="Calibri"/>
                <a:cs typeface="Times New Roman"/>
              </a:rPr>
              <a:t>eino </a:t>
            </a:r>
            <a:br>
              <a:rPr lang="pt-BR" sz="4800" kern="1800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mbria"/>
                <a:ea typeface="Calibri"/>
                <a:cs typeface="Times New Roman"/>
              </a:rPr>
            </a:br>
            <a:r>
              <a:rPr lang="pt-BR" sz="4800" kern="1800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mbria"/>
                <a:ea typeface="Calibri"/>
                <a:cs typeface="Times New Roman"/>
              </a:rPr>
              <a:t>não é deste mundo”</a:t>
            </a:r>
            <a:r>
              <a:rPr lang="pt-BR" sz="4800" b="0" kern="18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 </a:t>
            </a:r>
            <a:br>
              <a:rPr lang="pt-BR" sz="4800" b="0" kern="18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/>
                <a:ea typeface="Calibri"/>
                <a:cs typeface="Times New Roman"/>
              </a:rPr>
            </a:br>
            <a:r>
              <a:rPr lang="pt-BR" sz="4800" b="0" kern="18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(João 18: 33)</a:t>
            </a:r>
            <a:endParaRPr lang="pt-BR" sz="48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2915816" cy="6857999"/>
          </a:xfrm>
          <a:ln>
            <a:solidFill>
              <a:schemeClr val="accent5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5500" b="1" dirty="0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mbria"/>
                <a:ea typeface="Calibri"/>
                <a:cs typeface="Arial"/>
              </a:rPr>
              <a:t>Quem somos?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pt-BR" sz="1000" b="1" dirty="0" smtClean="0">
              <a:ln w="900" cmpd="sng">
                <a:solidFill>
                  <a:srgbClr val="002060">
                    <a:alpha val="55000"/>
                  </a:srgb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ambria"/>
              <a:ea typeface="Calibri"/>
              <a:cs typeface="Arial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5500" b="1" dirty="0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mbria"/>
                <a:ea typeface="Calibri"/>
                <a:cs typeface="Arial"/>
              </a:rPr>
              <a:t>De onde viemos? </a:t>
            </a:r>
            <a:endParaRPr lang="pt-BR" sz="5500" b="1" dirty="0">
              <a:ln w="900" cmpd="sng">
                <a:solidFill>
                  <a:srgbClr val="002060">
                    <a:alpha val="55000"/>
                  </a:srgb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ambria"/>
              <a:ea typeface="Calibri"/>
              <a:cs typeface="Arial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pt-BR" sz="1000" b="1" dirty="0" smtClean="0">
              <a:ln w="900" cmpd="sng">
                <a:solidFill>
                  <a:srgbClr val="002060">
                    <a:alpha val="55000"/>
                  </a:srgb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/>
              <a:ea typeface="Calibri"/>
              <a:cs typeface="Arial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5500" b="1" dirty="0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libri"/>
                <a:cs typeface="Arial"/>
              </a:rPr>
              <a:t>Para onde vamos?</a:t>
            </a:r>
            <a:endParaRPr lang="pt-BR" sz="5500" b="1" dirty="0">
              <a:ln w="900" cmpd="sng">
                <a:solidFill>
                  <a:srgbClr val="002060">
                    <a:alpha val="55000"/>
                  </a:srgb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915816" y="188640"/>
            <a:ext cx="6048671" cy="3785652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0" kern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A VIDA FUTURA</a:t>
            </a:r>
            <a:r>
              <a:rPr lang="pt-BR" sz="12000" b="1" kern="1800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0000"/>
                </a:solidFill>
                <a:latin typeface="Cambria"/>
                <a:ea typeface="Calibri"/>
                <a:cs typeface="Times New Roman"/>
              </a:rPr>
              <a:t> </a:t>
            </a:r>
            <a:endParaRPr lang="pt-BR" sz="12000" dirty="0">
              <a:latin typeface="+mn-lt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6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1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6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4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35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E:\Minhas Imágens\novas imagens\madre_terez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3" y="0"/>
            <a:ext cx="3035300" cy="355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7" descr="G:\Minhas imagens\Imagens de Trabalho\Jesus e o Centuriã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3705225"/>
            <a:ext cx="381635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0941" y="4054466"/>
            <a:ext cx="5762065" cy="3282968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171450" indent="-1714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800" spc="300" dirty="0" smtClean="0"/>
              <a:t/>
            </a:r>
            <a:br>
              <a:rPr lang="pt-BR" sz="800" spc="300" dirty="0" smtClean="0"/>
            </a:br>
            <a:r>
              <a:rPr lang="pt-BR" sz="800" spc="300" dirty="0"/>
              <a:t/>
            </a:r>
            <a:br>
              <a:rPr lang="pt-BR" sz="800" spc="300" dirty="0"/>
            </a:br>
            <a:r>
              <a:rPr lang="pt-BR" sz="800" spc="300" dirty="0" smtClean="0"/>
              <a:t/>
            </a:r>
            <a:br>
              <a:rPr lang="pt-BR" sz="800" spc="300" dirty="0" smtClean="0"/>
            </a:br>
            <a:r>
              <a:rPr lang="pt-BR" sz="800" spc="300" dirty="0"/>
              <a:t/>
            </a:r>
            <a:br>
              <a:rPr lang="pt-BR" sz="800" spc="300" dirty="0"/>
            </a:br>
            <a:r>
              <a:rPr lang="pt-BR" sz="800" spc="300" dirty="0" smtClean="0"/>
              <a:t/>
            </a:r>
            <a:br>
              <a:rPr lang="pt-BR" sz="800" spc="300" dirty="0" smtClean="0"/>
            </a:br>
            <a:r>
              <a:rPr lang="pt-BR" sz="800" spc="300" dirty="0"/>
              <a:t/>
            </a:r>
            <a:br>
              <a:rPr lang="pt-BR" sz="800" spc="300" dirty="0"/>
            </a:br>
            <a:r>
              <a:rPr lang="pt-BR" sz="800" spc="300" dirty="0" smtClean="0"/>
              <a:t/>
            </a:r>
            <a:br>
              <a:rPr lang="pt-BR" sz="800" spc="300" dirty="0" smtClean="0"/>
            </a:br>
            <a:r>
              <a:rPr lang="pt-BR" sz="800" spc="300" dirty="0"/>
              <a:t/>
            </a:r>
            <a:br>
              <a:rPr lang="pt-BR" sz="800" spc="300" dirty="0"/>
            </a:br>
            <a:r>
              <a:rPr lang="pt-BR" sz="800" spc="300" dirty="0" smtClean="0"/>
              <a:t/>
            </a:r>
            <a:br>
              <a:rPr lang="pt-BR" sz="800" spc="300" dirty="0" smtClean="0"/>
            </a:br>
            <a:r>
              <a:rPr lang="pt-BR" sz="800" spc="300" dirty="0"/>
              <a:t/>
            </a:r>
            <a:br>
              <a:rPr lang="pt-BR" sz="800" spc="300" dirty="0"/>
            </a:br>
            <a:r>
              <a:rPr lang="pt-BR" sz="800" spc="300" dirty="0" smtClean="0"/>
              <a:t/>
            </a:r>
            <a:br>
              <a:rPr lang="pt-BR" sz="800" spc="300" dirty="0" smtClean="0"/>
            </a:br>
            <a:r>
              <a:rPr lang="pt-BR" sz="800" spc="300" dirty="0" smtClean="0"/>
              <a:t/>
            </a:r>
            <a:br>
              <a:rPr lang="pt-BR" sz="800" spc="300" dirty="0" smtClean="0"/>
            </a:br>
            <a:r>
              <a:rPr lang="pt-BR" sz="800" spc="300" dirty="0"/>
              <a:t/>
            </a:r>
            <a:br>
              <a:rPr lang="pt-BR" sz="800" spc="300" dirty="0"/>
            </a:br>
            <a:r>
              <a:rPr lang="pt-BR" sz="1000" spc="300" dirty="0" smtClean="0"/>
              <a:t/>
            </a:r>
            <a:br>
              <a:rPr lang="pt-BR" sz="1000" spc="300" dirty="0" smtClean="0"/>
            </a:br>
            <a:r>
              <a:rPr lang="pt-BR" sz="1000" spc="300" dirty="0"/>
              <a:t/>
            </a:r>
            <a:br>
              <a:rPr lang="pt-BR" sz="1000" spc="300" dirty="0"/>
            </a:br>
            <a:r>
              <a:rPr lang="pt-BR" sz="2400" spc="300" dirty="0" smtClean="0"/>
              <a:t/>
            </a:r>
            <a:br>
              <a:rPr lang="pt-BR" sz="2400" spc="300" dirty="0" smtClean="0"/>
            </a:br>
            <a:r>
              <a:rPr lang="pt-BR" sz="2400" spc="300" dirty="0"/>
              <a:t/>
            </a:r>
            <a:br>
              <a:rPr lang="pt-BR" sz="2400" spc="300" dirty="0"/>
            </a:br>
            <a:r>
              <a:rPr lang="pt-BR" sz="2400" spc="300" dirty="0" smtClean="0"/>
              <a:t/>
            </a:r>
            <a:br>
              <a:rPr lang="pt-BR" sz="2400" spc="300" dirty="0" smtClean="0"/>
            </a:br>
            <a:r>
              <a:rPr lang="pt-BR" sz="2400" spc="300" dirty="0" smtClean="0"/>
              <a:t/>
            </a:r>
            <a:br>
              <a:rPr lang="pt-BR" sz="2400" spc="300" dirty="0" smtClean="0"/>
            </a:br>
            <a:r>
              <a:rPr lang="pt-BR" sz="2400" spc="300" dirty="0"/>
              <a:t/>
            </a:r>
            <a:br>
              <a:rPr lang="pt-BR" sz="2400" spc="300" dirty="0"/>
            </a:br>
            <a:r>
              <a:rPr lang="pt-BR" sz="2400" spc="300" dirty="0" smtClean="0"/>
              <a:t/>
            </a:r>
            <a:br>
              <a:rPr lang="pt-BR" sz="2400" spc="300" dirty="0" smtClean="0"/>
            </a:br>
            <a:r>
              <a:rPr lang="pt-BR" sz="2400" spc="300" dirty="0" smtClean="0"/>
              <a:t/>
            </a:r>
            <a:br>
              <a:rPr lang="pt-BR" sz="2400" spc="300" dirty="0" smtClean="0"/>
            </a:br>
            <a:r>
              <a:rPr lang="pt-BR" sz="2400" spc="300" dirty="0"/>
              <a:t/>
            </a:r>
            <a:br>
              <a:rPr lang="pt-BR" sz="2400" spc="300" dirty="0"/>
            </a:br>
            <a:r>
              <a:rPr lang="pt-BR" sz="2400" spc="300" dirty="0" smtClean="0"/>
              <a:t/>
            </a:r>
            <a:br>
              <a:rPr lang="pt-BR" sz="2400" spc="300" dirty="0" smtClean="0"/>
            </a:br>
            <a:r>
              <a:rPr lang="pt-BR" sz="2400" spc="300" dirty="0"/>
              <a:t/>
            </a:r>
            <a:br>
              <a:rPr lang="pt-BR" sz="2400" spc="300" dirty="0"/>
            </a:br>
            <a:r>
              <a:rPr lang="pt-BR" sz="2400" spc="300" dirty="0" smtClean="0"/>
              <a:t/>
            </a:r>
            <a:br>
              <a:rPr lang="pt-BR" sz="2400" spc="300" dirty="0" smtClean="0"/>
            </a:br>
            <a:r>
              <a:rPr lang="pt-BR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amanhã estará          ao lado do      cristo </a:t>
            </a:r>
            <a:br>
              <a:rPr lang="pt-BR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serviço                 dos homens. </a:t>
            </a:r>
            <a:r>
              <a:rPr lang="pt-BR" sz="4000" dirty="0" smtClean="0">
                <a:solidFill>
                  <a:srgbClr val="C00000"/>
                </a:solidFill>
              </a:rPr>
              <a:t/>
            </a:r>
            <a:br>
              <a:rPr lang="pt-BR" sz="4000" dirty="0" smtClean="0">
                <a:solidFill>
                  <a:srgbClr val="C00000"/>
                </a:solidFill>
              </a:rPr>
            </a:br>
            <a:endParaRPr lang="pt-BR" sz="4000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454195" y="-146544"/>
            <a:ext cx="5574189" cy="3847207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cap="all" spc="3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+mn-lt"/>
                <a:ea typeface="+mj-ea"/>
                <a:cs typeface="+mj-cs"/>
              </a:rPr>
              <a:t/>
            </a:r>
            <a:br>
              <a:rPr lang="pt-BR" sz="2400" b="1" cap="all" spc="3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+mn-lt"/>
                <a:ea typeface="+mj-ea"/>
                <a:cs typeface="+mj-cs"/>
              </a:rPr>
            </a:br>
            <a:r>
              <a:rPr lang="pt-BR" sz="44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Quem hoje esta </a:t>
            </a:r>
            <a:br>
              <a:rPr lang="pt-BR" sz="44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</a:br>
            <a:r>
              <a:rPr lang="pt-BR" sz="44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ao lado dos homens </a:t>
            </a:r>
            <a:br>
              <a:rPr lang="pt-BR" sz="44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</a:br>
            <a:r>
              <a:rPr lang="pt-BR" sz="44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a serviço do cristo,</a:t>
            </a:r>
            <a:endParaRPr lang="pt-BR" dirty="0">
              <a:latin typeface="+mn-lt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90264" y="2060848"/>
            <a:ext cx="8244408" cy="1306855"/>
          </a:xfrm>
        </p:spPr>
        <p:txBody>
          <a:bodyPr>
            <a:noAutofit/>
          </a:bodyPr>
          <a:lstStyle/>
          <a:p>
            <a:pPr marL="571500" indent="-57150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3600" cap="none" dirty="0" smtClean="0">
                <a:ln>
                  <a:noFill/>
                </a:ln>
                <a:solidFill>
                  <a:srgbClr val="FF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O que Jesus quis dizer com: </a:t>
            </a:r>
            <a:br>
              <a:rPr lang="pt-BR" sz="3600" cap="none" dirty="0" smtClean="0">
                <a:ln>
                  <a:noFill/>
                </a:ln>
                <a:solidFill>
                  <a:srgbClr val="FF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</a:br>
            <a:r>
              <a:rPr lang="pt-BR" sz="4000" i="1" cap="none" dirty="0" smtClean="0">
                <a:ln>
                  <a:noFill/>
                </a:ln>
                <a:solidFill>
                  <a:srgbClr val="C0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"Meu reino não é deste mundo?"  </a:t>
            </a:r>
            <a:r>
              <a:rPr lang="pt-BR" sz="2800" i="1" cap="none" dirty="0" smtClean="0">
                <a:ln>
                  <a:noFill/>
                </a:ln>
                <a:solidFill>
                  <a:srgbClr val="FF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(João 18, 33) 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3501008"/>
            <a:ext cx="7992888" cy="20162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pt-BR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“</a:t>
            </a:r>
            <a:r>
              <a:rPr lang="pt-BR" sz="3600" b="1" i="1" spc="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A continuidade da </a:t>
            </a:r>
            <a:r>
              <a:rPr lang="pt-BR" sz="3600" b="1" i="1" spc="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vida, </a:t>
            </a:r>
            <a:r>
              <a:rPr lang="pt-BR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após a </a:t>
            </a:r>
            <a:r>
              <a:rPr lang="pt-BR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morte do corpo físico</a:t>
            </a:r>
            <a:r>
              <a:rPr lang="pt-BR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, é </a:t>
            </a:r>
            <a:r>
              <a:rPr lang="pt-BR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o ponto central do ensino do </a:t>
            </a:r>
            <a:r>
              <a:rPr lang="pt-BR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Cristo”. </a:t>
            </a:r>
            <a:r>
              <a:rPr lang="pt-B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 </a:t>
            </a:r>
            <a:endParaRPr lang="pt-BR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Calibri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pt-BR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9512" y="116632"/>
            <a:ext cx="7704856" cy="15696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200" b="1" i="1" cap="all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a existência, preexistência,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pt-BR" sz="3200" b="1" i="1" cap="all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e sobrevivência dos Espíritos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pt-BR" sz="3200" b="1" i="1" cap="all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é crença comum  a todos? </a:t>
            </a:r>
            <a:endParaRPr lang="pt-BR" sz="3200" b="1" cap="all" dirty="0">
              <a:ln w="500">
                <a:solidFill>
                  <a:srgbClr val="B13F9A">
                    <a:shade val="20000"/>
                    <a:satMod val="120000"/>
                  </a:srgbClr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69850" dist="43180" dir="5400000" sx="0" sy="0">
                  <a:srgbClr val="000000">
                    <a:alpha val="65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1500" y="5517232"/>
            <a:ext cx="792088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3600" b="1" i="1" spc="50" dirty="0">
                <a:ln w="11430"/>
                <a:gradFill>
                  <a:gsLst>
                    <a:gs pos="25000">
                      <a:srgbClr val="AC66BB">
                        <a:satMod val="155000"/>
                      </a:srgbClr>
                    </a:gs>
                    <a:gs pos="100000">
                      <a:srgbClr val="AC66BB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Todo cristão verdadeiro </a:t>
            </a:r>
            <a:endParaRPr lang="pt-BR" sz="3600" b="1" i="1" spc="50" dirty="0">
              <a:ln w="11430"/>
              <a:gradFill>
                <a:gsLst>
                  <a:gs pos="25000">
                    <a:srgbClr val="AC66BB">
                      <a:satMod val="155000"/>
                    </a:srgbClr>
                  </a:gs>
                  <a:gs pos="100000">
                    <a:srgbClr val="AC66BB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/>
              <a:ea typeface="Times New Roman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i="1" spc="50" dirty="0">
                <a:ln w="11430"/>
                <a:gradFill>
                  <a:gsLst>
                    <a:gs pos="25000">
                      <a:srgbClr val="AC66BB">
                        <a:satMod val="155000"/>
                      </a:srgbClr>
                    </a:gs>
                    <a:gs pos="100000">
                      <a:srgbClr val="AC66BB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crê </a:t>
            </a:r>
            <a:r>
              <a:rPr lang="pt-BR" sz="3600" b="1" i="1" spc="50" dirty="0">
                <a:ln w="11430"/>
                <a:gradFill>
                  <a:gsLst>
                    <a:gs pos="25000">
                      <a:srgbClr val="AC66BB">
                        <a:satMod val="155000"/>
                      </a:srgbClr>
                    </a:gs>
                    <a:gs pos="100000">
                      <a:srgbClr val="AC66BB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na vida </a:t>
            </a:r>
            <a:r>
              <a:rPr lang="pt-BR" sz="3600" b="1" i="1" spc="50" dirty="0">
                <a:ln w="11430"/>
                <a:gradFill>
                  <a:gsLst>
                    <a:gs pos="25000">
                      <a:srgbClr val="AC66BB">
                        <a:satMod val="155000"/>
                      </a:srgbClr>
                    </a:gs>
                    <a:gs pos="100000">
                      <a:srgbClr val="AC66BB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futura.</a:t>
            </a:r>
            <a:endParaRPr lang="pt-BR" dirty="0">
              <a:latin typeface="+mn-l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90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45" decel="50000">
                                          <p:stCondLst>
                                            <p:cond delay="145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6497" y="332656"/>
            <a:ext cx="7885384" cy="2592288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BR" sz="3600" b="1" dirty="0" smtClean="0">
                <a:solidFill>
                  <a:srgbClr val="C0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961. </a:t>
            </a:r>
            <a:r>
              <a:rPr lang="pt-BR" sz="3600" b="1" i="1" dirty="0" smtClean="0">
                <a:solidFill>
                  <a:srgbClr val="C0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Qual o sentimento que domina a maioria dos homens no momento da morte </a:t>
            </a:r>
            <a:r>
              <a:rPr lang="pt-BR" sz="3600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a dúvida, o temor,  ou a esperança?</a:t>
            </a:r>
            <a:endParaRPr lang="pt-BR" sz="3600" dirty="0">
              <a:ln>
                <a:solidFill>
                  <a:schemeClr val="tx1"/>
                </a:solidFill>
              </a:ln>
              <a:ea typeface="Calibri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pt-BR" sz="4800" dirty="0"/>
          </a:p>
        </p:txBody>
      </p:sp>
      <p:sp>
        <p:nvSpPr>
          <p:cNvPr id="4" name="Retângulo 3"/>
          <p:cNvSpPr/>
          <p:nvPr/>
        </p:nvSpPr>
        <p:spPr>
          <a:xfrm>
            <a:off x="244520" y="5949280"/>
            <a:ext cx="7632848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8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Cambria"/>
                <a:ea typeface="Times New Roman"/>
                <a:cs typeface="Times New Roman"/>
              </a:rPr>
              <a:t>“Parábola </a:t>
            </a:r>
            <a:r>
              <a:rPr lang="pt-BR" sz="38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Cambria"/>
                <a:ea typeface="Times New Roman"/>
                <a:cs typeface="Times New Roman"/>
              </a:rPr>
              <a:t>do rico e </a:t>
            </a:r>
            <a:r>
              <a:rPr lang="pt-BR" sz="38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Cambria"/>
                <a:ea typeface="Times New Roman"/>
                <a:cs typeface="Times New Roman"/>
              </a:rPr>
              <a:t>Lázaro”</a:t>
            </a:r>
            <a:endParaRPr lang="pt-BR" dirty="0">
              <a:latin typeface="+mn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57257" y="2996952"/>
            <a:ext cx="7783864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indent="-274320" fontAlgn="auto">
              <a:spcBef>
                <a:spcPts val="600"/>
              </a:spcBef>
              <a:spcAft>
                <a:spcPts val="1000"/>
              </a:spcAft>
              <a:buClr>
                <a:srgbClr val="B13F9A"/>
              </a:buClr>
              <a:buSzPct val="73000"/>
              <a:buFont typeface="Wingdings 2"/>
              <a:buChar char=""/>
              <a:defRPr/>
            </a:pPr>
            <a:r>
              <a:rPr lang="pt-BR" sz="4000" b="1" i="1" spc="50" dirty="0">
                <a:ln w="11430"/>
                <a:gradFill>
                  <a:gsLst>
                    <a:gs pos="25000">
                      <a:srgbClr val="AC66BB">
                        <a:satMod val="155000"/>
                      </a:srgbClr>
                    </a:gs>
                    <a:gs pos="100000">
                      <a:srgbClr val="AC66BB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/>
                <a:ea typeface="Times New Roman"/>
                <a:cs typeface="Times New Roman"/>
              </a:rPr>
              <a:t>O estado feliz ou infeliz dos Espíritos é inerente ao </a:t>
            </a:r>
            <a:r>
              <a:rPr lang="pt-BR" sz="4000" b="1" i="1" u="sng" spc="50" dirty="0">
                <a:ln w="11430"/>
                <a:gradFill>
                  <a:gsLst>
                    <a:gs pos="25000">
                      <a:srgbClr val="AC66BB">
                        <a:satMod val="155000"/>
                      </a:srgbClr>
                    </a:gs>
                    <a:gs pos="100000">
                      <a:srgbClr val="AC66BB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/>
                <a:ea typeface="Times New Roman"/>
                <a:cs typeface="Times New Roman"/>
              </a:rPr>
              <a:t>adiantamento moral</a:t>
            </a:r>
            <a:r>
              <a:rPr lang="pt-BR" sz="4000" b="1" i="1" spc="50" dirty="0">
                <a:ln w="11430"/>
                <a:gradFill>
                  <a:gsLst>
                    <a:gs pos="25000">
                      <a:srgbClr val="AC66BB">
                        <a:satMod val="155000"/>
                      </a:srgbClr>
                    </a:gs>
                    <a:gs pos="100000">
                      <a:srgbClr val="AC66BB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/>
                <a:ea typeface="Times New Roman"/>
                <a:cs typeface="Times New Roman"/>
              </a:rPr>
              <a:t> deles.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9755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4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34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" tmFilter="0, 0; 0.125,0.2665; 0.25,0.4; 0.375,0.465; 0.5,0.5;  0.625,0.535; 0.75,0.6; 0.875,0.7335; 1,1">
                                          <p:stCondLst>
                                            <p:cond delay="97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">
                                          <p:stCondLst>
                                            <p:cond delay="96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76536" y="404664"/>
            <a:ext cx="7872363" cy="20036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indent="-274320" fontAlgn="auto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Clr>
                <a:srgbClr val="B13F9A"/>
              </a:buClr>
              <a:buSzPct val="73000"/>
              <a:buFont typeface="Wingdings 2"/>
              <a:buChar char=""/>
              <a:defRPr/>
            </a:pPr>
            <a:r>
              <a:rPr lang="pt-BR" sz="3600" b="1" i="1" u="sng" spc="50" dirty="0">
                <a:ln w="11430"/>
                <a:gradFill>
                  <a:gsLst>
                    <a:gs pos="25000">
                      <a:srgbClr val="AC66BB">
                        <a:satMod val="155000"/>
                      </a:srgbClr>
                    </a:gs>
                    <a:gs pos="100000">
                      <a:srgbClr val="AC66BB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/>
                <a:ea typeface="Times New Roman"/>
                <a:cs typeface="Times New Roman"/>
              </a:rPr>
              <a:t>A ideia clara e precisa </a:t>
            </a:r>
            <a:r>
              <a:rPr lang="pt-BR" sz="3600" b="1" i="1" spc="50" dirty="0">
                <a:ln w="11430"/>
                <a:gradFill>
                  <a:gsLst>
                    <a:gs pos="25000">
                      <a:srgbClr val="AC66BB">
                        <a:satMod val="155000"/>
                      </a:srgbClr>
                    </a:gs>
                    <a:gs pos="100000">
                      <a:srgbClr val="AC66BB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/>
                <a:ea typeface="Times New Roman"/>
                <a:cs typeface="Times New Roman"/>
              </a:rPr>
              <a:t>que se faz da vida futura dá uma fé inabalável no porvir. </a:t>
            </a:r>
          </a:p>
        </p:txBody>
      </p:sp>
      <p:sp>
        <p:nvSpPr>
          <p:cNvPr id="7" name="Retângulo 6"/>
          <p:cNvSpPr/>
          <p:nvPr/>
        </p:nvSpPr>
        <p:spPr>
          <a:xfrm>
            <a:off x="251521" y="2492896"/>
            <a:ext cx="7920880" cy="391491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Clr>
                <a:srgbClr val="B13F9A"/>
              </a:buClr>
              <a:buSzPct val="73000"/>
              <a:defRPr/>
            </a:pPr>
            <a:r>
              <a:rPr lang="pt-BR" sz="3600" b="1" i="1" spc="50" dirty="0">
                <a:ln w="11430"/>
                <a:gradFill>
                  <a:gsLst>
                    <a:gs pos="25000">
                      <a:srgbClr val="AC66BB">
                        <a:satMod val="155000"/>
                      </a:srgbClr>
                    </a:gs>
                    <a:gs pos="100000">
                      <a:srgbClr val="AC66BB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/>
                <a:ea typeface="Times New Roman"/>
                <a:cs typeface="Times New Roman"/>
              </a:rPr>
              <a:t>E isto produz modificações enormes sobre a moralização das criaturas porque muda o ponto de vista pelo qual </a:t>
            </a:r>
            <a:r>
              <a:rPr lang="pt-BR" sz="3600" b="1" i="1" spc="50" dirty="0">
                <a:ln w="11430"/>
                <a:gradFill>
                  <a:gsLst>
                    <a:gs pos="25000">
                      <a:srgbClr val="AC66BB">
                        <a:satMod val="155000"/>
                      </a:srgbClr>
                    </a:gs>
                    <a:gs pos="100000">
                      <a:srgbClr val="AC66BB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/>
                <a:ea typeface="Times New Roman"/>
                <a:cs typeface="Times New Roman"/>
              </a:rPr>
              <a:t> </a:t>
            </a:r>
            <a:r>
              <a:rPr lang="pt-BR" sz="3600" b="1" i="1" spc="50" dirty="0">
                <a:ln w="11430"/>
                <a:gradFill>
                  <a:gsLst>
                    <a:gs pos="25000">
                      <a:srgbClr val="AC66BB">
                        <a:satMod val="155000"/>
                      </a:srgbClr>
                    </a:gs>
                    <a:gs pos="100000">
                      <a:srgbClr val="AC66BB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/>
                <a:ea typeface="Times New Roman"/>
                <a:cs typeface="Times New Roman"/>
              </a:rPr>
              <a:t>encara a vida terrena. (Kardec)</a:t>
            </a:r>
            <a:endParaRPr lang="pt-BR" sz="3600" b="1" spc="50" dirty="0">
              <a:ln w="11430"/>
              <a:gradFill>
                <a:gsLst>
                  <a:gs pos="25000">
                    <a:srgbClr val="AC66BB">
                      <a:satMod val="155000"/>
                    </a:srgbClr>
                  </a:gs>
                  <a:gs pos="100000">
                    <a:srgbClr val="AC66BB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717032"/>
            <a:ext cx="7704856" cy="2952328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pt-BR" sz="800" b="1" dirty="0" smtClean="0">
              <a:ln w="11430"/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mbria"/>
              <a:ea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BR" sz="4000" b="1" dirty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Como cada um de nós deverá partir deste </a:t>
            </a:r>
            <a:r>
              <a:rPr lang="pt-BR" sz="40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mundo, então por que muitos nem pensam no que vem pela frente?</a:t>
            </a:r>
            <a:endParaRPr lang="pt-BR" sz="4000" b="1" dirty="0">
              <a:ln w="11430"/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Calibri"/>
              <a:cs typeface="Times New Roman"/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pt-BR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79512" y="-1018371"/>
            <a:ext cx="7992888" cy="4924425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8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/>
            </a:r>
            <a:br>
              <a:rPr lang="pt-BR" sz="38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</a:br>
            <a:r>
              <a:rPr lang="pt-BR" sz="38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/>
            </a:r>
            <a:br>
              <a:rPr lang="pt-BR" sz="38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</a:br>
            <a:r>
              <a:rPr lang="pt-BR" sz="4400" b="1" i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Se a crença na vida futura é um elemento </a:t>
            </a:r>
            <a:r>
              <a:rPr lang="pt-BR" sz="4400" b="1" i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moralizador</a:t>
            </a:r>
            <a:r>
              <a:rPr lang="pt-BR" sz="4400" b="1" i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, </a:t>
            </a:r>
            <a:br>
              <a:rPr lang="pt-BR" sz="4400" b="1" i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</a:br>
            <a:r>
              <a:rPr lang="pt-BR" sz="4400" b="1" i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por que muitos dos que </a:t>
            </a:r>
            <a:br>
              <a:rPr lang="pt-BR" sz="4400" b="1" i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</a:br>
            <a:r>
              <a:rPr lang="pt-BR" sz="4400" b="1" i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a pregaram ou pregam</a:t>
            </a:r>
            <a:r>
              <a:rPr lang="pt-BR" sz="4400" b="1" i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,  </a:t>
            </a:r>
            <a:r>
              <a:rPr lang="pt-BR" sz="4400" b="1" i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foram ou ainda são maus? </a:t>
            </a:r>
            <a:r>
              <a:rPr lang="pt-BR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Calibri"/>
                <a:cs typeface="Times New Roman"/>
              </a:rPr>
              <a:t/>
            </a:r>
            <a:br>
              <a:rPr lang="pt-BR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Calibri"/>
                <a:cs typeface="Times New Roman"/>
              </a:rPr>
            </a:b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948" y="260648"/>
            <a:ext cx="7741639" cy="172819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spcAft>
                <a:spcPts val="0"/>
              </a:spcAft>
              <a:defRPr/>
            </a:pPr>
            <a:r>
              <a:rPr lang="pt-BR" sz="36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/>
                <a:ea typeface="Calibri"/>
                <a:cs typeface="Verdana"/>
              </a:rPr>
              <a:t>A maioria dos recém-libertos do plano físico não pode se movimentar com a eficiência desejável. </a:t>
            </a:r>
            <a:endParaRPr lang="pt-BR" sz="36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66256" y="2348880"/>
            <a:ext cx="7790120" cy="175432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/>
                <a:ea typeface="Times New Roman"/>
                <a:cs typeface="Times New Roman"/>
              </a:rPr>
              <a:t>Os </a:t>
            </a:r>
            <a:r>
              <a:rPr lang="pt-BR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/>
                <a:ea typeface="Times New Roman"/>
                <a:cs typeface="Times New Roman"/>
              </a:rPr>
              <a:t>que não acreditam na vida futura vivem para o </a:t>
            </a:r>
            <a:r>
              <a:rPr lang="pt-BR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/>
                <a:ea typeface="Times New Roman"/>
                <a:cs typeface="Times New Roman"/>
              </a:rPr>
              <a:t>prazer material.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/>
                <a:ea typeface="Times New Roman"/>
                <a:cs typeface="Times New Roman"/>
              </a:rPr>
              <a:t>Inútil seria o arrependimento, o remorso. </a:t>
            </a:r>
            <a:endParaRPr lang="pt-BR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9511" y="4365104"/>
            <a:ext cx="7776866" cy="23083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/>
                <a:ea typeface="Calibri"/>
                <a:cs typeface="Verdana"/>
              </a:rPr>
              <a:t>É muito grande o desengano de todas as criaturas que procedem da Terra esperando um céu de beatitude estéril e de contemplação ociosa</a:t>
            </a:r>
            <a:endParaRPr lang="pt-B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260648"/>
            <a:ext cx="7704856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/>
                <a:ea typeface="Calibri"/>
                <a:cs typeface="Verdana"/>
              </a:rPr>
              <a:t>Muitos </a:t>
            </a:r>
            <a:r>
              <a:rPr lang="pt-BR" sz="3600" b="1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/>
                <a:ea typeface="Calibri"/>
                <a:cs typeface="Verdana"/>
              </a:rPr>
              <a:t>irmãos, infelizes, caem </a:t>
            </a:r>
            <a:r>
              <a:rPr lang="pt-BR" sz="3600" b="1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/>
                <a:ea typeface="Calibri"/>
                <a:cs typeface="Verdana"/>
              </a:rPr>
              <a:t>presas de temíveis organizações de malfeitores </a:t>
            </a:r>
            <a:r>
              <a:rPr lang="pt-BR" sz="3600" b="1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/>
                <a:ea typeface="Calibri"/>
                <a:cs typeface="Verdana"/>
              </a:rPr>
              <a:t>desencarnados.</a:t>
            </a:r>
            <a:endParaRPr lang="pt-BR" sz="3600" b="1" spc="50" dirty="0">
              <a:ln w="11430"/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511" y="2348880"/>
            <a:ext cx="7704857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/>
                <a:ea typeface="Times New Roman"/>
                <a:cs typeface="Times New Roman"/>
              </a:rPr>
              <a:t>O homem não se preocupará com a vida futura senão quando nela ver um objetivo limpo e claramente </a:t>
            </a:r>
            <a:r>
              <a:rPr lang="pt-BR" sz="3600" b="1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/>
                <a:ea typeface="Times New Roman"/>
                <a:cs typeface="Times New Roman"/>
              </a:rPr>
              <a:t>definido</a:t>
            </a:r>
            <a:r>
              <a:rPr lang="pt-BR" sz="3600" b="1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/>
                <a:ea typeface="Times New Roman"/>
                <a:cs typeface="Times New Roman"/>
              </a:rPr>
              <a:t>.</a:t>
            </a:r>
            <a:endParaRPr lang="pt-BR" sz="3600" b="1" spc="50" dirty="0">
              <a:ln w="11430"/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3" y="4625841"/>
            <a:ext cx="7704855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/>
                <a:ea typeface="Times New Roman"/>
                <a:cs typeface="Times New Roman"/>
              </a:rPr>
              <a:t>Se o homem se preocupa com o dia de amanhã, é porque a vida do dia seguinte se liga intimamente à vida da </a:t>
            </a:r>
            <a:r>
              <a:rPr lang="pt-BR" sz="3600" b="1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/>
                <a:ea typeface="Times New Roman"/>
                <a:cs typeface="Times New Roman"/>
              </a:rPr>
              <a:t>véspera</a:t>
            </a:r>
            <a:r>
              <a:rPr lang="pt-BR" sz="3600" b="1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/>
                <a:ea typeface="Times New Roman"/>
                <a:cs typeface="Times New Roman"/>
              </a:rPr>
              <a:t>.</a:t>
            </a:r>
            <a:endParaRPr lang="pt-BR" sz="3600" b="1" spc="50" dirty="0">
              <a:ln w="11430"/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19" y="404664"/>
            <a:ext cx="7776865" cy="259228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55000" lnSpcReduction="20000"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angle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BR" sz="8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/>
                <a:ea typeface="Times New Roman"/>
                <a:cs typeface="Arial"/>
              </a:rPr>
              <a:t>Zoroastro dizia: </a:t>
            </a:r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8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/>
                <a:ea typeface="Times New Roman"/>
                <a:cs typeface="Arial"/>
              </a:rPr>
              <a:t>"Viva, presentemente,                  de maneira que possa viver eternamente". </a:t>
            </a:r>
            <a:endParaRPr lang="pt-BR" sz="8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Calibri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pt-BR" sz="3600" b="1" spc="50" dirty="0">
              <a:ln w="11430">
                <a:solidFill>
                  <a:srgbClr val="00206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51520" y="3284984"/>
            <a:ext cx="7776864" cy="324704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angle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rgbClr val="B13F9A"/>
              </a:buClr>
              <a:buSzPct val="73000"/>
              <a:buFont typeface="Wingdings 2"/>
              <a:buChar char=""/>
              <a:defRPr/>
            </a:pPr>
            <a:r>
              <a:rPr lang="pt-B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/>
                <a:ea typeface="Times New Roman"/>
                <a:cs typeface="Arial"/>
              </a:rPr>
              <a:t>Confúcio </a:t>
            </a:r>
            <a:r>
              <a:rPr lang="pt-B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/>
                <a:ea typeface="Times New Roman"/>
                <a:cs typeface="Arial"/>
              </a:rPr>
              <a:t>dizia:  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srgbClr val="B13F9A"/>
              </a:buClr>
              <a:buSzPct val="73000"/>
              <a:defRPr/>
            </a:pPr>
            <a:r>
              <a:rPr lang="pt-B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/>
                <a:ea typeface="Times New Roman"/>
                <a:cs typeface="Arial"/>
              </a:rPr>
              <a:t>“</a:t>
            </a:r>
            <a:r>
              <a:rPr lang="pt-B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/>
                <a:ea typeface="Times New Roman"/>
                <a:cs typeface="Arial"/>
              </a:rPr>
              <a:t>Quando tu nasceste </a:t>
            </a:r>
            <a:r>
              <a:rPr lang="pt-B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/>
                <a:ea typeface="Times New Roman"/>
                <a:cs typeface="Arial"/>
              </a:rPr>
              <a:t>ao teu </a:t>
            </a:r>
            <a:r>
              <a:rPr lang="pt-B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/>
                <a:ea typeface="Times New Roman"/>
                <a:cs typeface="Arial"/>
              </a:rPr>
              <a:t>redor todos riam, só tu choravas. </a:t>
            </a:r>
            <a:r>
              <a:rPr lang="pt-B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/>
                <a:ea typeface="Times New Roman"/>
                <a:cs typeface="Arial"/>
              </a:rPr>
              <a:t>                                 Viva de </a:t>
            </a:r>
            <a:r>
              <a:rPr lang="pt-B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/>
                <a:ea typeface="Times New Roman"/>
                <a:cs typeface="Arial"/>
              </a:rPr>
              <a:t>tal modo que, à hora </a:t>
            </a:r>
            <a:r>
              <a:rPr lang="pt-B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/>
                <a:ea typeface="Times New Roman"/>
                <a:cs typeface="Arial"/>
              </a:rPr>
              <a:t>de tua </a:t>
            </a:r>
            <a:r>
              <a:rPr lang="pt-B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/>
                <a:ea typeface="Times New Roman"/>
                <a:cs typeface="Arial"/>
              </a:rPr>
              <a:t>morte, todos chorem, só tu rias”. </a:t>
            </a:r>
            <a:endParaRPr lang="pt-BR" sz="4000" b="1" spc="50" dirty="0">
              <a:ln w="11430">
                <a:solidFill>
                  <a:srgbClr val="00206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skerville Old Face"/>
              <a:ea typeface="Times New Roman"/>
              <a:cs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71823" y="260648"/>
            <a:ext cx="7848872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b="1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  <a:latin typeface="Sylfaen" pitchFamily="18" charset="0"/>
                <a:ea typeface="Calibri"/>
                <a:cs typeface="Verdana"/>
              </a:rPr>
              <a:t>Além da morte, situam-se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b="1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  <a:latin typeface="Sylfaen" pitchFamily="18" charset="0"/>
                <a:ea typeface="Calibri"/>
                <a:cs typeface="Verdana"/>
              </a:rPr>
              <a:t>as esferas da continuidade. </a:t>
            </a:r>
            <a:endParaRPr lang="pt-BR" sz="4000" dirty="0">
              <a:latin typeface="Sylfaen" pitchFamily="18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54243" y="4797152"/>
            <a:ext cx="7848872" cy="1800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cap="none" dirty="0" smtClean="0">
                <a:solidFill>
                  <a:srgbClr val="000000"/>
                </a:solidFill>
                <a:latin typeface="Sylfaen" pitchFamily="18" charset="0"/>
                <a:ea typeface="Calibri"/>
                <a:cs typeface="Verdana"/>
              </a:rPr>
              <a:t>Espírito algum se sentará num trono </a:t>
            </a:r>
            <a:br>
              <a:rPr lang="pt-BR" sz="4000" cap="none" dirty="0" smtClean="0">
                <a:solidFill>
                  <a:srgbClr val="000000"/>
                </a:solidFill>
                <a:latin typeface="Sylfaen" pitchFamily="18" charset="0"/>
                <a:ea typeface="Calibri"/>
                <a:cs typeface="Verdana"/>
              </a:rPr>
            </a:br>
            <a:r>
              <a:rPr lang="pt-BR" sz="4000" cap="none" dirty="0" smtClean="0">
                <a:solidFill>
                  <a:srgbClr val="000000"/>
                </a:solidFill>
                <a:latin typeface="Sylfaen" pitchFamily="18" charset="0"/>
                <a:ea typeface="Calibri"/>
                <a:cs typeface="Verdana"/>
              </a:rPr>
              <a:t>que não edificou, nem brilhará                                       com lâmpada alheia.</a:t>
            </a:r>
            <a:endParaRPr lang="pt-BR" sz="4000" cap="none" dirty="0">
              <a:latin typeface="Sylfaen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42729" y="1897276"/>
            <a:ext cx="7848872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rgbClr val="B13F9A"/>
              </a:buClr>
              <a:buSzPct val="73000"/>
              <a:buFont typeface="Wingdings 2"/>
              <a:buChar char=""/>
              <a:defRPr/>
            </a:pPr>
            <a:r>
              <a:rPr lang="pt-BR" sz="3600" b="1" spc="50" dirty="0">
                <a:ln w="11430">
                  <a:noFill/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/>
                <a:ea typeface="Times New Roman"/>
                <a:cs typeface="Arial"/>
              </a:rPr>
              <a:t>Disse Jesus: </a:t>
            </a:r>
            <a:r>
              <a:rPr lang="pt-BR" sz="3600" b="1" i="1" spc="50" dirty="0">
                <a:ln w="11430">
                  <a:noFill/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/>
                <a:ea typeface="Times New Roman"/>
                <a:cs typeface="Arial"/>
              </a:rPr>
              <a:t>"</a:t>
            </a:r>
            <a:r>
              <a:rPr lang="pt-BR" sz="4000" b="1" i="1" spc="50" dirty="0">
                <a:ln w="11430">
                  <a:noFill/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/>
                <a:ea typeface="Times New Roman"/>
                <a:cs typeface="Arial"/>
              </a:rPr>
              <a:t>Tudo o que ligardes na terra, será ligado no céu e tudo o que desligardes  na terra, será desligado no céu"  </a:t>
            </a:r>
            <a:r>
              <a:rPr lang="pt-BR" sz="3600" b="1" i="1" spc="50" dirty="0">
                <a:ln w="11430">
                  <a:noFill/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/>
                <a:ea typeface="Times New Roman"/>
                <a:cs typeface="Arial"/>
              </a:rPr>
              <a:t>Mat. l8:l8).</a:t>
            </a:r>
            <a:endParaRPr lang="pt-BR" sz="3600" b="1" spc="50" dirty="0">
              <a:ln w="11430">
                <a:noFill/>
              </a:ln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Calibri"/>
              <a:cs typeface="Times New Roman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1678</TotalTime>
  <Words>401</Words>
  <Application>Microsoft Office PowerPoint</Application>
  <PresentationFormat>Apresentação na tela (4:3)</PresentationFormat>
  <Paragraphs>40</Paragraphs>
  <Slides>10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Trebuchet MS</vt:lpstr>
      <vt:lpstr>Arial</vt:lpstr>
      <vt:lpstr>Wingdings 2</vt:lpstr>
      <vt:lpstr>Wingdings</vt:lpstr>
      <vt:lpstr>Calibri</vt:lpstr>
      <vt:lpstr>Opulento</vt:lpstr>
      <vt:lpstr>“Meu Reino  não é deste mundo”  (João 18: 33)</vt:lpstr>
      <vt:lpstr>O que Jesus quis dizer com:  "Meu reino não é deste mundo?"  (João 18, 33) </vt:lpstr>
      <vt:lpstr>Slide 3</vt:lpstr>
      <vt:lpstr>Slide 4</vt:lpstr>
      <vt:lpstr>Slide 5</vt:lpstr>
      <vt:lpstr>A maioria dos recém-libertos do plano físico não pode se movimentar com a eficiência desejável. </vt:lpstr>
      <vt:lpstr>Slide 7</vt:lpstr>
      <vt:lpstr>Slide 8</vt:lpstr>
      <vt:lpstr>Espírito algum se sentará num trono  que não edificou, nem brilhará                                       com lâmpada alheia.</vt:lpstr>
      <vt:lpstr>                          amanhã estará          ao lado do      cristo  a serviço                 dos homens.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VIDA FUTURA                                                                                                  Meu reino não é deste mundo – E.S.E - C a p. I I</dc:title>
  <dc:creator>osmar</dc:creator>
  <cp:lastModifiedBy>Eddy Jr.</cp:lastModifiedBy>
  <cp:revision>64</cp:revision>
  <dcterms:created xsi:type="dcterms:W3CDTF">2012-01-10T12:03:19Z</dcterms:created>
  <dcterms:modified xsi:type="dcterms:W3CDTF">2012-09-17T23:42:26Z</dcterms:modified>
</cp:coreProperties>
</file>